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756" r:id="rId1"/>
  </p:sldMasterIdLst>
  <p:notesMasterIdLst>
    <p:notesMasterId r:id="rId34"/>
  </p:notesMasterIdLst>
  <p:sldIdLst>
    <p:sldId id="322" r:id="rId2"/>
    <p:sldId id="326" r:id="rId3"/>
    <p:sldId id="327" r:id="rId4"/>
    <p:sldId id="328" r:id="rId5"/>
    <p:sldId id="329" r:id="rId6"/>
    <p:sldId id="330" r:id="rId7"/>
    <p:sldId id="355" r:id="rId8"/>
    <p:sldId id="331" r:id="rId9"/>
    <p:sldId id="332" r:id="rId10"/>
    <p:sldId id="333" r:id="rId11"/>
    <p:sldId id="334" r:id="rId12"/>
    <p:sldId id="335" r:id="rId13"/>
    <p:sldId id="336" r:id="rId14"/>
    <p:sldId id="337" r:id="rId15"/>
    <p:sldId id="338" r:id="rId16"/>
    <p:sldId id="339" r:id="rId17"/>
    <p:sldId id="340" r:id="rId18"/>
    <p:sldId id="341" r:id="rId19"/>
    <p:sldId id="342" r:id="rId20"/>
    <p:sldId id="343" r:id="rId21"/>
    <p:sldId id="344" r:id="rId22"/>
    <p:sldId id="345" r:id="rId23"/>
    <p:sldId id="346" r:id="rId24"/>
    <p:sldId id="347" r:id="rId25"/>
    <p:sldId id="348" r:id="rId26"/>
    <p:sldId id="349" r:id="rId27"/>
    <p:sldId id="350" r:id="rId28"/>
    <p:sldId id="351" r:id="rId29"/>
    <p:sldId id="352" r:id="rId30"/>
    <p:sldId id="353" r:id="rId31"/>
    <p:sldId id="354" r:id="rId32"/>
    <p:sldId id="325" r:id="rId33"/>
  </p:sldIdLst>
  <p:sldSz cx="9144000" cy="6858000" type="screen4x3"/>
  <p:notesSz cx="6797675" cy="9926638"/>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EA828"/>
    <a:srgbClr val="6FE34F"/>
    <a:srgbClr val="67EF31"/>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178" autoAdjust="0"/>
    <p:restoredTop sz="60563" autoAdjust="0"/>
  </p:normalViewPr>
  <p:slideViewPr>
    <p:cSldViewPr>
      <p:cViewPr>
        <p:scale>
          <a:sx n="66" d="100"/>
          <a:sy n="66" d="100"/>
        </p:scale>
        <p:origin x="-3324" y="-18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3258"/>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cs-CZ" dirty="0"/>
          </a:p>
        </p:txBody>
      </p:sp>
      <p:sp>
        <p:nvSpPr>
          <p:cNvPr id="3" name="Zástupný symbol pro datum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FFECB6C2-F74F-4C95-957C-1027E4486B13}" type="datetimeFigureOut">
              <a:rPr lang="cs-CZ" smtClean="0"/>
              <a:pPr/>
              <a:t>8.6.2011</a:t>
            </a:fld>
            <a:endParaRPr lang="cs-CZ" dirty="0"/>
          </a:p>
        </p:txBody>
      </p:sp>
      <p:sp>
        <p:nvSpPr>
          <p:cNvPr id="4" name="Zástupný symbol pro obrázek snímku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cs-CZ" dirty="0"/>
          </a:p>
        </p:txBody>
      </p:sp>
      <p:sp>
        <p:nvSpPr>
          <p:cNvPr id="5" name="Zástupný symbol pro poznámky 4"/>
          <p:cNvSpPr>
            <a:spLocks noGrp="1"/>
          </p:cNvSpPr>
          <p:nvPr>
            <p:ph type="body" sz="quarter" idx="3"/>
          </p:nvPr>
        </p:nvSpPr>
        <p:spPr>
          <a:xfrm>
            <a:off x="679768" y="4715153"/>
            <a:ext cx="5438140" cy="4466987"/>
          </a:xfrm>
          <a:prstGeom prst="rect">
            <a:avLst/>
          </a:prstGeom>
        </p:spPr>
        <p:txBody>
          <a:bodyPr vert="horz" lIns="91440" tIns="45720" rIns="91440" bIns="45720" rtlCol="0">
            <a:normAutofit/>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cs-CZ" dirty="0"/>
          </a:p>
        </p:txBody>
      </p:sp>
      <p:sp>
        <p:nvSpPr>
          <p:cNvPr id="7" name="Zástupný symbol pro číslo snímku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4C61B42F-2114-4995-A8DA-ED89A25493B7}" type="slidenum">
              <a:rPr lang="cs-CZ" smtClean="0"/>
              <a:pPr/>
              <a:t>‹#›</a:t>
            </a:fld>
            <a:endParaRPr lang="cs-CZ" dirty="0"/>
          </a:p>
        </p:txBody>
      </p:sp>
    </p:spTree>
    <p:extLst>
      <p:ext uri="{BB962C8B-B14F-4D97-AF65-F5344CB8AC3E}">
        <p14:creationId xmlns:p14="http://schemas.microsoft.com/office/powerpoint/2010/main" xmlns="" val="24815475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8" Type="http://schemas.openxmlformats.org/officeDocument/2006/relationships/hyperlink" Target="http://elev.institutpraha.cz/obj/obsah_fck/eGON/POSTA/cp_Zakon_301_2000_%20matrikach.doc" TargetMode="External"/><Relationship Id="rId13" Type="http://schemas.openxmlformats.org/officeDocument/2006/relationships/hyperlink" Target="http://elev.institutpraha.cz/obj/obsah_fck/eGON/POSTA/189_2008.rtf" TargetMode="External"/><Relationship Id="rId3" Type="http://schemas.openxmlformats.org/officeDocument/2006/relationships/hyperlink" Target="http://elev.institutpraha.cz/obj/obsah_fck/eGON/POSTA/cp_Zakon_222_2003_obrana_statu.doc" TargetMode="External"/><Relationship Id="rId7" Type="http://schemas.openxmlformats.org/officeDocument/2006/relationships/hyperlink" Target="http://elev.institutpraha.cz/obj/obsah_fck/eGON/POSTA/cp_Vyhlaska_512_2002_o_urednicich.doc" TargetMode="External"/><Relationship Id="rId12" Type="http://schemas.openxmlformats.org/officeDocument/2006/relationships/hyperlink" Target="http://elev.institutpraha.cz/obj/obsah_fck/eGON/POSTA/cp_Zakon_221_2003_docasna_ochrana_cizincu.doc" TargetMode="External"/><Relationship Id="rId2" Type="http://schemas.openxmlformats.org/officeDocument/2006/relationships/slide" Target="../slides/slide30.xml"/><Relationship Id="rId1" Type="http://schemas.openxmlformats.org/officeDocument/2006/relationships/notesMaster" Target="../notesMasters/notesMaster1.xml"/><Relationship Id="rId6" Type="http://schemas.openxmlformats.org/officeDocument/2006/relationships/hyperlink" Target="http://elev.institutpraha.cz/obj/obsah_fck/eGON/POSTA/cp_Zakon_36_1967-o_znalcich_a_tlumocnicich.doc" TargetMode="External"/><Relationship Id="rId11" Type="http://schemas.openxmlformats.org/officeDocument/2006/relationships/hyperlink" Target="http://elev.institutpraha.cz/obj/obsah_fck/eGON/POSTA/cp_Zakon_325_1999_azyl.doc" TargetMode="External"/><Relationship Id="rId5" Type="http://schemas.openxmlformats.org/officeDocument/2006/relationships/hyperlink" Target="http://elev.institutpraha.cz/obj/obsah_fck/eGON/POSTA/cp_Zakon_312_2002_o_urednicich.doc" TargetMode="External"/><Relationship Id="rId10" Type="http://schemas.openxmlformats.org/officeDocument/2006/relationships/hyperlink" Target="http://elev.institutpraha.cz/obj/obsah_fck/eGON/POSTA/cp_Zakon_329_1999_o_cestovnich_dokladech.doc" TargetMode="External"/><Relationship Id="rId4" Type="http://schemas.openxmlformats.org/officeDocument/2006/relationships/hyperlink" Target="http://elev.institutpraha.cz/obj/obsah_fck/eGON/POSTA/cp_Zakon_352_2001_statni_symboly.doc" TargetMode="External"/><Relationship Id="rId9" Type="http://schemas.openxmlformats.org/officeDocument/2006/relationships/hyperlink" Target="http://elev.institutpraha.cz/obj/obsah_fck/eGON/POSTA/cp_Zakon_328_1999_o_obcanskych_prukazech.doc" TargetMode="Externa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smtClean="0"/>
              <a:t>http://elev.institutpraha.cz/index.php?page=moje-kurzy&amp;url=vidimace-a-legalizace-egon&amp;kurz_uvod=1</a:t>
            </a:r>
          </a:p>
          <a:p>
            <a:endParaRPr lang="cs-CZ" dirty="0"/>
          </a:p>
        </p:txBody>
      </p:sp>
      <p:sp>
        <p:nvSpPr>
          <p:cNvPr id="4" name="Zástupný symbol pro číslo snímku 3"/>
          <p:cNvSpPr>
            <a:spLocks noGrp="1"/>
          </p:cNvSpPr>
          <p:nvPr>
            <p:ph type="sldNum" sz="quarter" idx="10"/>
          </p:nvPr>
        </p:nvSpPr>
        <p:spPr/>
        <p:txBody>
          <a:bodyPr/>
          <a:lstStyle/>
          <a:p>
            <a:fld id="{4C61B42F-2114-4995-A8DA-ED89A25493B7}" type="slidenum">
              <a:rPr lang="cs-CZ" smtClean="0"/>
              <a:pPr/>
              <a:t>1</a:t>
            </a:fld>
            <a:endParaRPr lang="cs-CZ" dirty="0"/>
          </a:p>
        </p:txBody>
      </p:sp>
    </p:spTree>
    <p:extLst>
      <p:ext uri="{BB962C8B-B14F-4D97-AF65-F5344CB8AC3E}">
        <p14:creationId xmlns:p14="http://schemas.microsoft.com/office/powerpoint/2010/main" xmlns="" val="155029784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fontScale="40000" lnSpcReduction="20000"/>
          </a:bodyPr>
          <a:lstStyle/>
          <a:p>
            <a:r>
              <a:rPr lang="cs-CZ" dirty="0" smtClean="0"/>
              <a:t>Správní řád rozlišuje v § 27 </a:t>
            </a:r>
            <a:r>
              <a:rPr lang="cs-CZ" b="1" dirty="0" smtClean="0"/>
              <a:t>tři skupiny účastníků</a:t>
            </a:r>
            <a:r>
              <a:rPr lang="cs-CZ" dirty="0" smtClean="0"/>
              <a:t>, které mají různé procesní postavení:</a:t>
            </a:r>
          </a:p>
          <a:p>
            <a:r>
              <a:rPr lang="cs-CZ" dirty="0" smtClean="0"/>
              <a:t>1. první skupina účastníků se dále dělí podle způsobu zahájení řízení:</a:t>
            </a:r>
          </a:p>
          <a:p>
            <a:r>
              <a:rPr lang="cs-CZ" b="1" dirty="0" smtClean="0"/>
              <a:t>v řízení o žádosti</a:t>
            </a:r>
            <a:r>
              <a:rPr lang="cs-CZ" dirty="0" smtClean="0"/>
              <a:t> jsou jimi </a:t>
            </a:r>
            <a:r>
              <a:rPr lang="cs-CZ" b="1" dirty="0" smtClean="0"/>
              <a:t>žadatel</a:t>
            </a:r>
            <a:r>
              <a:rPr lang="cs-CZ" dirty="0" smtClean="0"/>
              <a:t> a další </a:t>
            </a:r>
            <a:r>
              <a:rPr lang="cs-CZ" b="1" dirty="0" smtClean="0"/>
              <a:t>dotčené osoby</a:t>
            </a:r>
            <a:r>
              <a:rPr lang="cs-CZ" dirty="0" smtClean="0"/>
              <a:t>, na které se pro společenství práv nebo povinností s žadatelem musí vztahovat rozhodnutí správního orgánu (tj. např. další spoluvlastníci věci, která je předmětem řízení) </a:t>
            </a:r>
          </a:p>
          <a:p>
            <a:r>
              <a:rPr lang="cs-CZ" b="1" dirty="0" smtClean="0"/>
              <a:t>v řízení z moci úřední dotčené osoby</a:t>
            </a:r>
            <a:r>
              <a:rPr lang="cs-CZ" dirty="0" smtClean="0"/>
              <a:t>, kterým má rozhodnutí založit, změnit nebo zrušit právo anebo povinnost nebo prohlásit, že právo nebo povinnost mají anebo nemají </a:t>
            </a:r>
          </a:p>
          <a:p>
            <a:r>
              <a:rPr lang="cs-CZ" dirty="0" smtClean="0"/>
              <a:t>2. účastníky jsou též další dotčené osoby, pokud mohou být rozhodnutím přímo dotčeny ve svých právech nebo   povinnostech</a:t>
            </a:r>
          </a:p>
          <a:p>
            <a:r>
              <a:rPr lang="cs-CZ" dirty="0" smtClean="0"/>
              <a:t>3. účastníky jsou také osoby, o kterých to stanoví zvláštní zákon</a:t>
            </a:r>
          </a:p>
          <a:p>
            <a:r>
              <a:rPr lang="cs-CZ" dirty="0" smtClean="0"/>
              <a:t> </a:t>
            </a:r>
            <a:r>
              <a:rPr lang="cs-CZ" b="1" dirty="0" smtClean="0"/>
              <a:t>V řízení je procesně způsobilý jednat každý v rozsahu, v jakém mu občanský zákoník přiznává způsobilost k právním úkonům. Za právnické osoby je oprávněna činit úkony osoba oprávněná jednat v řízení před soudem.</a:t>
            </a:r>
            <a:endParaRPr lang="cs-CZ" dirty="0" smtClean="0"/>
          </a:p>
          <a:p>
            <a:r>
              <a:rPr lang="cs-CZ" dirty="0" smtClean="0"/>
              <a:t>---------------------------------------------------------------</a:t>
            </a:r>
          </a:p>
          <a:p>
            <a:r>
              <a:rPr lang="cs-CZ" dirty="0" smtClean="0"/>
              <a:t>Správní řád dělí účastníky podle toho, zda se jedná o řízení zahájená:</a:t>
            </a:r>
          </a:p>
          <a:p>
            <a:r>
              <a:rPr lang="cs-CZ" dirty="0" smtClean="0"/>
              <a:t>na návrh </a:t>
            </a:r>
          </a:p>
          <a:p>
            <a:r>
              <a:rPr lang="cs-CZ" dirty="0" smtClean="0"/>
              <a:t>z úřední povinnosti </a:t>
            </a:r>
          </a:p>
          <a:p>
            <a:r>
              <a:rPr lang="cs-CZ" dirty="0" smtClean="0"/>
              <a:t>Zákon vychází </a:t>
            </a:r>
            <a:r>
              <a:rPr lang="cs-CZ" b="1" dirty="0" smtClean="0"/>
              <a:t>ze zásady rovnosti účastníků</a:t>
            </a:r>
            <a:r>
              <a:rPr lang="cs-CZ" dirty="0" smtClean="0"/>
              <a:t>, avšak v některých konkrétních procesních situacích reflektuje (zohledňuje, odráží) zvláštní postavení osob, kterým jsou rozhodnutím ukládány určité povinnosti nebo přiznávána práva.</a:t>
            </a:r>
          </a:p>
          <a:p>
            <a:r>
              <a:rPr lang="cs-CZ" dirty="0" smtClean="0"/>
              <a:t>Správní řád zakotvuje právní úpravu </a:t>
            </a:r>
            <a:r>
              <a:rPr lang="cs-CZ" b="1" dirty="0" smtClean="0"/>
              <a:t>tří skupin účastníků</a:t>
            </a:r>
            <a:r>
              <a:rPr lang="cs-CZ" dirty="0" smtClean="0"/>
              <a:t>:</a:t>
            </a:r>
          </a:p>
          <a:p>
            <a:r>
              <a:rPr lang="cs-CZ" dirty="0" smtClean="0"/>
              <a:t>1. "hlavní " účastníci (podle § 27 odst. 1) jsou</a:t>
            </a:r>
          </a:p>
          <a:p>
            <a:r>
              <a:rPr lang="cs-CZ" dirty="0" smtClean="0"/>
              <a:t>      a. </a:t>
            </a:r>
            <a:r>
              <a:rPr lang="cs-CZ" b="1" dirty="0" smtClean="0"/>
              <a:t>v řízení o žádosti</a:t>
            </a:r>
            <a:endParaRPr lang="cs-CZ" dirty="0" smtClean="0"/>
          </a:p>
          <a:p>
            <a:r>
              <a:rPr lang="cs-CZ" dirty="0" smtClean="0"/>
              <a:t> žadatel </a:t>
            </a:r>
          </a:p>
          <a:p>
            <a:r>
              <a:rPr lang="cs-CZ" dirty="0" smtClean="0"/>
              <a:t>další dotčené osoby, na které se pro společenství práv nebo povinností s žadatelem musí vztahovat rozhodnutí správního orgánu </a:t>
            </a:r>
          </a:p>
          <a:p>
            <a:r>
              <a:rPr lang="cs-CZ" sz="1200" kern="1200" dirty="0" smtClean="0">
                <a:solidFill>
                  <a:schemeClr val="tx1"/>
                </a:solidFill>
                <a:latin typeface="+mn-lt"/>
                <a:ea typeface="+mn-ea"/>
                <a:cs typeface="+mn-cs"/>
              </a:rPr>
              <a:t>   </a:t>
            </a:r>
            <a:endParaRPr lang="cs-CZ" dirty="0" smtClean="0"/>
          </a:p>
          <a:p>
            <a:r>
              <a:rPr lang="cs-CZ" sz="1200" kern="1200" dirty="0" smtClean="0">
                <a:solidFill>
                  <a:schemeClr val="tx1"/>
                </a:solidFill>
                <a:latin typeface="+mn-lt"/>
                <a:ea typeface="+mn-ea"/>
                <a:cs typeface="+mn-cs"/>
              </a:rPr>
              <a:t> Jde např. o další spoluvlastníky věci, která je předmětem řízení.</a:t>
            </a:r>
            <a:endParaRPr lang="cs-CZ" dirty="0" smtClean="0"/>
          </a:p>
          <a:p>
            <a:r>
              <a:rPr lang="cs-CZ" sz="1200" kern="1200" dirty="0" smtClean="0">
                <a:solidFill>
                  <a:schemeClr val="tx1"/>
                </a:solidFill>
                <a:latin typeface="+mn-lt"/>
                <a:ea typeface="+mn-ea"/>
                <a:cs typeface="+mn-cs"/>
              </a:rPr>
              <a:t>     </a:t>
            </a:r>
            <a:endParaRPr lang="cs-CZ" dirty="0" smtClean="0"/>
          </a:p>
          <a:p>
            <a:r>
              <a:rPr lang="cs-CZ" sz="1200" kern="1200" dirty="0" smtClean="0">
                <a:solidFill>
                  <a:schemeClr val="tx1"/>
                </a:solidFill>
                <a:latin typeface="+mn-lt"/>
                <a:ea typeface="+mn-ea"/>
                <a:cs typeface="+mn-cs"/>
              </a:rPr>
              <a:t> </a:t>
            </a:r>
            <a:r>
              <a:rPr lang="cs-CZ" sz="1200" kern="1200" dirty="0" err="1" smtClean="0">
                <a:solidFill>
                  <a:schemeClr val="tx1"/>
                </a:solidFill>
                <a:latin typeface="+mn-lt"/>
                <a:ea typeface="+mn-ea"/>
                <a:cs typeface="+mn-cs"/>
              </a:rPr>
              <a:t>b</a:t>
            </a:r>
            <a:r>
              <a:rPr lang="cs-CZ" sz="1200" kern="1200" dirty="0" smtClean="0">
                <a:solidFill>
                  <a:schemeClr val="tx1"/>
                </a:solidFill>
                <a:latin typeface="+mn-lt"/>
                <a:ea typeface="+mn-ea"/>
                <a:cs typeface="+mn-cs"/>
              </a:rPr>
              <a:t>. </a:t>
            </a:r>
            <a:r>
              <a:rPr lang="cs-CZ" sz="1200" b="1" kern="1200" dirty="0" smtClean="0">
                <a:solidFill>
                  <a:schemeClr val="tx1"/>
                </a:solidFill>
                <a:latin typeface="+mn-lt"/>
                <a:ea typeface="+mn-ea"/>
                <a:cs typeface="+mn-cs"/>
              </a:rPr>
              <a:t>v řízení z moci úřední</a:t>
            </a:r>
            <a:r>
              <a:rPr lang="cs-CZ" sz="1200" kern="1200" dirty="0" smtClean="0">
                <a:solidFill>
                  <a:schemeClr val="tx1"/>
                </a:solidFill>
                <a:latin typeface="+mn-lt"/>
                <a:ea typeface="+mn-ea"/>
                <a:cs typeface="+mn-cs"/>
              </a:rPr>
              <a:t> </a:t>
            </a:r>
            <a:endParaRPr lang="cs-CZ" dirty="0" smtClean="0"/>
          </a:p>
          <a:p>
            <a:r>
              <a:rPr lang="cs-CZ" sz="1200" kern="1200" dirty="0" smtClean="0">
                <a:solidFill>
                  <a:schemeClr val="tx1"/>
                </a:solidFill>
                <a:latin typeface="+mn-lt"/>
                <a:ea typeface="+mn-ea"/>
                <a:cs typeface="+mn-cs"/>
              </a:rPr>
              <a:t>dotčené osoby, kterým má rozhodnutí:</a:t>
            </a:r>
            <a:r>
              <a:rPr lang="cs-CZ" dirty="0" smtClean="0"/>
              <a:t> </a:t>
            </a:r>
          </a:p>
          <a:p>
            <a:r>
              <a:rPr lang="cs-CZ" sz="1200" kern="1200" dirty="0" smtClean="0">
                <a:solidFill>
                  <a:schemeClr val="tx1"/>
                </a:solidFill>
                <a:latin typeface="+mn-lt"/>
                <a:ea typeface="+mn-ea"/>
                <a:cs typeface="+mn-cs"/>
              </a:rPr>
              <a:t> založit, změnit nebo zrušit právo anebo povinnost</a:t>
            </a:r>
            <a:r>
              <a:rPr lang="cs-CZ" dirty="0" smtClean="0"/>
              <a:t> </a:t>
            </a:r>
          </a:p>
          <a:p>
            <a:r>
              <a:rPr lang="cs-CZ" sz="1200" kern="1200" dirty="0" smtClean="0">
                <a:solidFill>
                  <a:schemeClr val="tx1"/>
                </a:solidFill>
                <a:latin typeface="+mn-lt"/>
                <a:ea typeface="+mn-ea"/>
                <a:cs typeface="+mn-cs"/>
              </a:rPr>
              <a:t>prohlásit, že právo nebo povinnost mají anebo nemají</a:t>
            </a:r>
            <a:r>
              <a:rPr lang="cs-CZ" dirty="0" smtClean="0"/>
              <a:t> </a:t>
            </a:r>
          </a:p>
          <a:p>
            <a:r>
              <a:rPr lang="cs-CZ" sz="1200" kern="1200" dirty="0" smtClean="0">
                <a:solidFill>
                  <a:schemeClr val="tx1"/>
                </a:solidFill>
                <a:latin typeface="+mn-lt"/>
                <a:ea typeface="+mn-ea"/>
                <a:cs typeface="+mn-cs"/>
              </a:rPr>
              <a:t>Tito účastníci jsou osobami, </a:t>
            </a:r>
            <a:r>
              <a:rPr lang="cs-CZ" sz="1200" b="1" kern="1200" dirty="0" smtClean="0">
                <a:solidFill>
                  <a:schemeClr val="tx1"/>
                </a:solidFill>
                <a:latin typeface="+mn-lt"/>
                <a:ea typeface="+mn-ea"/>
                <a:cs typeface="+mn-cs"/>
              </a:rPr>
              <a:t>o jejichž právech nebo povinnostech se</a:t>
            </a:r>
            <a:r>
              <a:rPr lang="cs-CZ" sz="1200" kern="1200" dirty="0" smtClean="0">
                <a:solidFill>
                  <a:schemeClr val="tx1"/>
                </a:solidFill>
                <a:latin typeface="+mn-lt"/>
                <a:ea typeface="+mn-ea"/>
                <a:cs typeface="+mn-cs"/>
              </a:rPr>
              <a:t> v řízení přímo jedná a jsou označováni jako "hlavní," </a:t>
            </a:r>
            <a:r>
              <a:rPr lang="cs-CZ" sz="1200" b="1" kern="1200" dirty="0" smtClean="0">
                <a:solidFill>
                  <a:schemeClr val="tx1"/>
                </a:solidFill>
                <a:latin typeface="+mn-lt"/>
                <a:ea typeface="+mn-ea"/>
                <a:cs typeface="+mn-cs"/>
              </a:rPr>
              <a:t>nepominutelní (</a:t>
            </a:r>
            <a:r>
              <a:rPr lang="cs-CZ" sz="1200" kern="1200" dirty="0" smtClean="0">
                <a:solidFill>
                  <a:schemeClr val="tx1"/>
                </a:solidFill>
                <a:latin typeface="+mn-lt"/>
                <a:ea typeface="+mn-ea"/>
                <a:cs typeface="+mn-cs"/>
              </a:rPr>
              <a:t>esenciální). V této skupině jsou zařazeni účastníci řízení, jejichž zájem na předmětu řízení by měl být nejsilnější. Jejich práva v řízení nejsou ničím omezena ani dotčena. Posouzení, zda konkrétní </a:t>
            </a:r>
            <a:r>
              <a:rPr lang="cs-CZ" sz="1200" kern="1200" dirty="0" err="1" smtClean="0">
                <a:solidFill>
                  <a:schemeClr val="tx1"/>
                </a:solidFill>
                <a:latin typeface="+mn-lt"/>
                <a:ea typeface="+mn-ea"/>
                <a:cs typeface="+mn-cs"/>
              </a:rPr>
              <a:t>osba</a:t>
            </a:r>
            <a:r>
              <a:rPr lang="cs-CZ" sz="1200" kern="1200" dirty="0" smtClean="0">
                <a:solidFill>
                  <a:schemeClr val="tx1"/>
                </a:solidFill>
                <a:latin typeface="+mn-lt"/>
                <a:ea typeface="+mn-ea"/>
                <a:cs typeface="+mn-cs"/>
              </a:rPr>
              <a:t> je účastníkem řízení v rozmezí daného vymezení, je věcí správního uvážení. Na několika místech v zákoně </a:t>
            </a:r>
            <a:r>
              <a:rPr lang="cs-CZ" sz="1200" b="1" kern="1200" dirty="0" smtClean="0">
                <a:solidFill>
                  <a:schemeClr val="tx1"/>
                </a:solidFill>
                <a:latin typeface="+mn-lt"/>
                <a:ea typeface="+mn-ea"/>
                <a:cs typeface="+mn-cs"/>
              </a:rPr>
              <a:t>je jejich postavení v řízení výslovně odlišeno</a:t>
            </a:r>
            <a:r>
              <a:rPr lang="cs-CZ" sz="1200" kern="1200" dirty="0" smtClean="0">
                <a:solidFill>
                  <a:schemeClr val="tx1"/>
                </a:solidFill>
                <a:latin typeface="+mn-lt"/>
                <a:ea typeface="+mn-ea"/>
                <a:cs typeface="+mn-cs"/>
              </a:rPr>
              <a:t> od postavení ostatních účastníků, neboť zákon vychází z předpokladu, že by se procesní postavení účastníků mělo odvíjet od jejich </a:t>
            </a:r>
            <a:r>
              <a:rPr lang="cs-CZ" sz="1200" kern="1200" dirty="0" err="1" smtClean="0">
                <a:solidFill>
                  <a:schemeClr val="tx1"/>
                </a:solidFill>
                <a:latin typeface="+mn-lt"/>
                <a:ea typeface="+mn-ea"/>
                <a:cs typeface="+mn-cs"/>
              </a:rPr>
              <a:t>hmotněprávního</a:t>
            </a:r>
            <a:r>
              <a:rPr lang="cs-CZ" sz="1200" kern="1200" dirty="0" smtClean="0">
                <a:solidFill>
                  <a:schemeClr val="tx1"/>
                </a:solidFill>
                <a:latin typeface="+mn-lt"/>
                <a:ea typeface="+mn-ea"/>
                <a:cs typeface="+mn-cs"/>
              </a:rPr>
              <a:t> vztahu k předmětu řízení.</a:t>
            </a:r>
            <a:endParaRPr lang="cs-CZ" dirty="0" smtClean="0"/>
          </a:p>
          <a:p>
            <a:r>
              <a:rPr lang="cs-CZ" sz="1200" kern="1200" dirty="0" smtClean="0">
                <a:solidFill>
                  <a:schemeClr val="tx1"/>
                </a:solidFill>
                <a:latin typeface="+mn-lt"/>
                <a:ea typeface="+mn-ea"/>
                <a:cs typeface="+mn-cs"/>
              </a:rPr>
              <a:t>        </a:t>
            </a:r>
            <a:endParaRPr lang="cs-CZ" dirty="0" smtClean="0"/>
          </a:p>
          <a:p>
            <a:r>
              <a:rPr lang="cs-CZ" sz="1200" kern="1200" dirty="0" smtClean="0">
                <a:solidFill>
                  <a:schemeClr val="tx1"/>
                </a:solidFill>
                <a:latin typeface="+mn-lt"/>
                <a:ea typeface="+mn-ea"/>
                <a:cs typeface="+mn-cs"/>
              </a:rPr>
              <a:t>Pouze tyto osoby mohou například navrhnout, aby ústní jednání probíhalo veřejně podle § 49 odst. 3, mohou navrhnout přerušení řízení podle § 64 odst. 3 nebo jim musí být oznámeno rozhodnutí, jinak by nenabylo právní moci podle § 84 odst. 1.</a:t>
            </a:r>
            <a:endParaRPr lang="cs-CZ" dirty="0" smtClean="0"/>
          </a:p>
          <a:p>
            <a:r>
              <a:rPr lang="cs-CZ" sz="1200" kern="1200" dirty="0" smtClean="0">
                <a:solidFill>
                  <a:schemeClr val="tx1"/>
                </a:solidFill>
                <a:latin typeface="+mn-lt"/>
                <a:ea typeface="+mn-ea"/>
                <a:cs typeface="+mn-cs"/>
              </a:rPr>
              <a:t>2. Účastníky (podle § 27 odst. 2) jsou i další osoby, které mohou být rozhodnutím přímo dotčeny ve svých právech nebo povinnostech. I tyto osoby jsou účastníky řízení a platí pro ně vše, co je v zákoně uvedeno obecně o účastnících, s výjimkou případu, kdy je určité postavení vyhrazeno pouze účastníkům.</a:t>
            </a:r>
            <a:endParaRPr lang="cs-CZ" dirty="0" smtClean="0"/>
          </a:p>
          <a:p>
            <a:r>
              <a:rPr lang="cs-CZ" sz="1200" kern="1200" dirty="0" smtClean="0">
                <a:solidFill>
                  <a:schemeClr val="tx1"/>
                </a:solidFill>
                <a:latin typeface="+mn-lt"/>
                <a:ea typeface="+mn-ea"/>
                <a:cs typeface="+mn-cs"/>
              </a:rPr>
              <a:t>Např. podle § 46 odst.1 je rozhodující pro zahájení řízení z moci úřední oznámení účastníků podle § 27 odst. 1.</a:t>
            </a:r>
          </a:p>
          <a:p>
            <a:r>
              <a:rPr lang="cs-CZ" sz="1200" kern="1200" dirty="0" smtClean="0">
                <a:solidFill>
                  <a:schemeClr val="tx1"/>
                </a:solidFill>
                <a:latin typeface="+mn-lt"/>
                <a:ea typeface="+mn-ea"/>
                <a:cs typeface="+mn-cs"/>
              </a:rPr>
              <a:t>3. Účastníci "vedlejší" (parciální) podle § 27 odst. 3 jsou osoby, o kterých to stanoví zvláštní zákon. Obecně mají tyto osoby postavení účastníků "vedlejších," pokud zvláštní zákon nestanoví, že jim má rozhodnutí:</a:t>
            </a:r>
          </a:p>
          <a:p>
            <a:r>
              <a:rPr lang="cs-CZ" sz="1200" kern="1200" dirty="0" smtClean="0">
                <a:solidFill>
                  <a:schemeClr val="tx1"/>
                </a:solidFill>
                <a:latin typeface="+mn-lt"/>
                <a:ea typeface="+mn-ea"/>
                <a:cs typeface="+mn-cs"/>
              </a:rPr>
              <a:t>založit, změnit nebo zrušit právo anebo povinnost nebo </a:t>
            </a:r>
          </a:p>
          <a:p>
            <a:r>
              <a:rPr lang="cs-CZ" sz="1200" kern="1200" dirty="0" smtClean="0">
                <a:solidFill>
                  <a:schemeClr val="tx1"/>
                </a:solidFill>
                <a:latin typeface="+mn-lt"/>
                <a:ea typeface="+mn-ea"/>
                <a:cs typeface="+mn-cs"/>
              </a:rPr>
              <a:t>prohlásit, že právo nebo povinnost mají anebo nemají </a:t>
            </a:r>
          </a:p>
          <a:p>
            <a:r>
              <a:rPr lang="cs-CZ" sz="1200" kern="1200" dirty="0" smtClean="0">
                <a:solidFill>
                  <a:schemeClr val="tx1"/>
                </a:solidFill>
                <a:latin typeface="+mn-lt"/>
                <a:ea typeface="+mn-ea"/>
                <a:cs typeface="+mn-cs"/>
              </a:rPr>
              <a:t>              V tom případě mají postavení účastníků "hlavních."</a:t>
            </a:r>
          </a:p>
          <a:p>
            <a:r>
              <a:rPr lang="cs-CZ" sz="1200" kern="1200" dirty="0" smtClean="0">
                <a:solidFill>
                  <a:schemeClr val="tx1"/>
                </a:solidFill>
                <a:latin typeface="+mn-lt"/>
                <a:ea typeface="+mn-ea"/>
                <a:cs typeface="+mn-cs"/>
              </a:rPr>
              <a:t>V pochybnostech bude za účastníka považován i ten, kdo tvrdí, že je účastníkem, dokud se neprokáže opak. O tom, zda je taková osoba účastníkem, vydá správní orgán usnesení. Toto usnesení je pouze deklaratorní, neboť účastenství podle správního řádu je založeno na materiálním principu, tedy na skutečném vztahu k věci, a vyplývá přímo ze zákona.</a:t>
            </a:r>
          </a:p>
          <a:p>
            <a:r>
              <a:rPr lang="cs-CZ" sz="1200" kern="1200" dirty="0" smtClean="0">
                <a:solidFill>
                  <a:schemeClr val="tx1"/>
                </a:solidFill>
                <a:latin typeface="+mn-lt"/>
                <a:ea typeface="+mn-ea"/>
                <a:cs typeface="+mn-cs"/>
              </a:rPr>
              <a:t>Správní orgán může prohlásit, že někdo účastníkem je nebo není. Pokud správní orgán prohlásí, že někdo není účastníkem, znamená to, že jím podle zákona nebyl ani v době, kdy za něj byl formálně považován.</a:t>
            </a:r>
          </a:p>
          <a:p>
            <a:r>
              <a:rPr lang="cs-CZ" sz="1200" kern="1200" dirty="0" smtClean="0">
                <a:solidFill>
                  <a:schemeClr val="tx1"/>
                </a:solidFill>
                <a:latin typeface="+mn-lt"/>
                <a:ea typeface="+mn-ea"/>
                <a:cs typeface="+mn-cs"/>
              </a:rPr>
              <a:t>Proti usnesení správního orgánu je přípustné odvolání. Pokud teprve rozhodnutí odvolacího orgánu konstatuje, že účastníkem řízení měla být také osoba, se kterou jako s účastníkem nakládáno nebylo, může tato </a:t>
            </a:r>
            <a:r>
              <a:rPr lang="cs-CZ" sz="1200" kern="1200" dirty="0" err="1" smtClean="0">
                <a:solidFill>
                  <a:schemeClr val="tx1"/>
                </a:solidFill>
                <a:latin typeface="+mn-lt"/>
                <a:ea typeface="+mn-ea"/>
                <a:cs typeface="+mn-cs"/>
              </a:rPr>
              <a:t>osba</a:t>
            </a:r>
            <a:r>
              <a:rPr lang="cs-CZ" sz="1200" kern="1200" dirty="0" smtClean="0">
                <a:solidFill>
                  <a:schemeClr val="tx1"/>
                </a:solidFill>
                <a:latin typeface="+mn-lt"/>
                <a:ea typeface="+mn-ea"/>
                <a:cs typeface="+mn-cs"/>
              </a:rPr>
              <a:t> provést určitý úkon, který mezitím zmeškala, ještě do 15 dnů od oznámení tohoto rozhodnutí odvolacího orgánu. Objektivní lhůta jednoho roku pro navrácení v předešlý stav podle § 41 by se v tomto případě neuplatnila.</a:t>
            </a:r>
          </a:p>
          <a:p>
            <a:r>
              <a:rPr lang="cs-CZ" sz="1200" kern="1200" dirty="0" smtClean="0">
                <a:solidFill>
                  <a:schemeClr val="tx1"/>
                </a:solidFill>
                <a:latin typeface="+mn-lt"/>
                <a:ea typeface="+mn-ea"/>
                <a:cs typeface="+mn-cs"/>
              </a:rPr>
              <a:t>Rozhodnutí o účastenství jiných osob nebrání vlastnímu projednávání věci a nepředstavuje překážku řízení, pro kterou by měl správní orgán řízení přerušit.</a:t>
            </a:r>
          </a:p>
          <a:p>
            <a:r>
              <a:rPr lang="cs-CZ" sz="1200" kern="1200" dirty="0" smtClean="0">
                <a:solidFill>
                  <a:schemeClr val="tx1"/>
                </a:solidFill>
                <a:latin typeface="+mn-lt"/>
                <a:ea typeface="+mn-ea"/>
                <a:cs typeface="+mn-cs"/>
              </a:rPr>
              <a:t>---------------------------------------------------------------------------------------------------------------------------</a:t>
            </a:r>
          </a:p>
          <a:p>
            <a:r>
              <a:rPr lang="cs-CZ" dirty="0" smtClean="0"/>
              <a:t>Správní řád upravuje </a:t>
            </a:r>
            <a:r>
              <a:rPr lang="cs-CZ" b="1" dirty="0" smtClean="0"/>
              <a:t>zastoupení přímé,</a:t>
            </a:r>
            <a:r>
              <a:rPr lang="cs-CZ" dirty="0" smtClean="0"/>
              <a:t> kdy zástupce jedná jménem a na účet zastoupeného a z úkonu zástupce vznikají práva a povinnosti přímo zastoupenému. Písemnosti se doručují pouze zástupci (s výjimkou případu, kdy má zastoupený v řízení něco osobně vykonat). Doručení zastoupenému nemá účinky pro běh lhůt.</a:t>
            </a:r>
          </a:p>
          <a:p>
            <a:r>
              <a:rPr lang="cs-CZ" dirty="0" smtClean="0"/>
              <a:t>V § 34 odst. 4 je upraveno </a:t>
            </a:r>
            <a:r>
              <a:rPr lang="cs-CZ" b="1" dirty="0" smtClean="0"/>
              <a:t>"jednatelství</a:t>
            </a:r>
            <a:r>
              <a:rPr lang="cs-CZ" dirty="0" smtClean="0"/>
              <a:t> </a:t>
            </a:r>
            <a:r>
              <a:rPr lang="cs-CZ" b="1" dirty="0" smtClean="0"/>
              <a:t>bez příkazu" (nepřikázané jednatelství)</a:t>
            </a:r>
            <a:r>
              <a:rPr lang="cs-CZ" dirty="0" smtClean="0"/>
              <a:t>, které spočívá v tom, že správní orgán může uznat úkony učiněné ve prospěch účastníka osobou, která k tomu nebyla zmocněna, za úkony učiněné jeho zástupcem. Vzhledem k tomu, že u tohoto institutu nemůže být pojmově ohrožena dobrá víra a zřejmě ani veřejný zájem, není zde důvod, proč by musela být vyžádána plná moc.</a:t>
            </a:r>
          </a:p>
          <a:p>
            <a:r>
              <a:rPr lang="cs-CZ" dirty="0" smtClean="0"/>
              <a:t>Jednotlivé </a:t>
            </a:r>
            <a:r>
              <a:rPr lang="cs-CZ" b="1" dirty="0" smtClean="0"/>
              <a:t>formy zastoupení </a:t>
            </a:r>
            <a:r>
              <a:rPr lang="cs-CZ" dirty="0" smtClean="0"/>
              <a:t>jsou dány taxativně (úplným výčtem)</a:t>
            </a:r>
          </a:p>
          <a:p>
            <a:r>
              <a:rPr lang="cs-CZ" dirty="0" smtClean="0"/>
              <a:t>zákonné zastoupení </a:t>
            </a:r>
          </a:p>
          <a:p>
            <a:r>
              <a:rPr lang="cs-CZ" dirty="0" smtClean="0"/>
              <a:t>opatrovnictví </a:t>
            </a:r>
          </a:p>
          <a:p>
            <a:r>
              <a:rPr lang="cs-CZ" dirty="0" smtClean="0"/>
              <a:t>zastoupení na základě plné moci (zmocněnec) </a:t>
            </a:r>
          </a:p>
          <a:p>
            <a:r>
              <a:rPr lang="cs-CZ" dirty="0" smtClean="0"/>
              <a:t>společný zmocněnec a </a:t>
            </a:r>
            <a:r>
              <a:rPr lang="cs-CZ" dirty="0" err="1" smtClean="0"/>
              <a:t>splečný</a:t>
            </a:r>
            <a:r>
              <a:rPr lang="cs-CZ" dirty="0" smtClean="0"/>
              <a:t> zástupce </a:t>
            </a:r>
          </a:p>
          <a:p>
            <a:r>
              <a:rPr lang="cs-CZ" dirty="0" smtClean="0"/>
              <a:t>Zákonným zástupcem musí být </a:t>
            </a:r>
            <a:r>
              <a:rPr lang="cs-CZ" dirty="0" err="1" smtClean="0"/>
              <a:t>účasník</a:t>
            </a:r>
            <a:r>
              <a:rPr lang="cs-CZ" dirty="0" smtClean="0"/>
              <a:t> řízení zastupován v tom rozsahu, v jakém nemá procesní způsobilost. Skutečnost, kdo je zákonným zástupcem, stanoví zvláštní právní předpis (zákon o rodině), a jedná se zejména o rodiče nebo osvojitele.</a:t>
            </a:r>
          </a:p>
          <a:p>
            <a:r>
              <a:rPr lang="cs-CZ" dirty="0" smtClean="0"/>
              <a:t>Pokud účastník zákonného zástupce nemá, ustanoví mu správní orgán opatrovníka. Ostatní případy, kdy je povinnost ustanovit opatrovníka, jsou dány správním řádem taxativně.</a:t>
            </a:r>
          </a:p>
          <a:p>
            <a:endParaRPr lang="cs-CZ" sz="1200" kern="1200" dirty="0" smtClean="0">
              <a:solidFill>
                <a:schemeClr val="tx1"/>
              </a:solidFill>
              <a:latin typeface="+mn-lt"/>
              <a:ea typeface="+mn-ea"/>
              <a:cs typeface="+mn-cs"/>
            </a:endParaRPr>
          </a:p>
          <a:p>
            <a:endParaRPr lang="cs-CZ" dirty="0"/>
          </a:p>
        </p:txBody>
      </p:sp>
      <p:sp>
        <p:nvSpPr>
          <p:cNvPr id="4" name="Zástupný symbol pro číslo snímku 3"/>
          <p:cNvSpPr>
            <a:spLocks noGrp="1"/>
          </p:cNvSpPr>
          <p:nvPr>
            <p:ph type="sldNum" sz="quarter" idx="10"/>
          </p:nvPr>
        </p:nvSpPr>
        <p:spPr/>
        <p:txBody>
          <a:bodyPr/>
          <a:lstStyle/>
          <a:p>
            <a:fld id="{4C61B42F-2114-4995-A8DA-ED89A25493B7}" type="slidenum">
              <a:rPr lang="cs-CZ" smtClean="0"/>
              <a:pPr/>
              <a:t>10</a:t>
            </a:fld>
            <a:endParaRPr lang="cs-CZ"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fontScale="92500" lnSpcReduction="10000"/>
          </a:bodyPr>
          <a:lstStyle/>
          <a:p>
            <a:r>
              <a:rPr lang="cs-CZ" b="1" dirty="0" smtClean="0"/>
              <a:t>Zákon č. 634/2004 Sb.</a:t>
            </a:r>
            <a:r>
              <a:rPr lang="cs-CZ" dirty="0" smtClean="0"/>
              <a:t>, o správních poplatcích, </a:t>
            </a:r>
            <a:r>
              <a:rPr lang="cs-CZ" b="1" dirty="0" smtClean="0"/>
              <a:t>upravuje: </a:t>
            </a:r>
            <a:endParaRPr lang="cs-CZ" dirty="0" smtClean="0"/>
          </a:p>
          <a:p>
            <a:r>
              <a:rPr lang="cs-CZ" b="1" dirty="0" smtClean="0"/>
              <a:t>správní poplatky</a:t>
            </a:r>
            <a:endParaRPr lang="cs-CZ" dirty="0" smtClean="0"/>
          </a:p>
          <a:p>
            <a:r>
              <a:rPr lang="cs-CZ" b="1" dirty="0" smtClean="0"/>
              <a:t>výkon správy těchto poplatků</a:t>
            </a:r>
            <a:r>
              <a:rPr lang="cs-CZ" dirty="0" smtClean="0"/>
              <a:t>, zejména jejich </a:t>
            </a:r>
            <a:r>
              <a:rPr lang="cs-CZ" b="1" dirty="0" smtClean="0"/>
              <a:t>vyměřování a vybírání</a:t>
            </a:r>
            <a:r>
              <a:rPr lang="cs-CZ" dirty="0" smtClean="0"/>
              <a:t> prováděné orgány moci výkonné, orgány územních samosprávných celků a orgány právnických osob, pokud vykonávají působnost v oblasti státní správy</a:t>
            </a:r>
          </a:p>
          <a:p>
            <a:r>
              <a:rPr lang="cs-CZ" dirty="0" smtClean="0"/>
              <a:t>Zákon o správních poplatcích mimo jiné ošetřuje také oblast</a:t>
            </a:r>
            <a:r>
              <a:rPr lang="cs-CZ" b="1" dirty="0" smtClean="0"/>
              <a:t> poplatků spojených s vydáváním ověřených výpisů z informačních systémů veřejné správy</a:t>
            </a:r>
            <a:r>
              <a:rPr lang="cs-CZ" dirty="0" smtClean="0"/>
              <a:t> podle </a:t>
            </a:r>
            <a:r>
              <a:rPr lang="cs-CZ" b="1" dirty="0" smtClean="0"/>
              <a:t>zákona č. 365/2000 Sb., o informačních systémech veřejné správy</a:t>
            </a:r>
            <a:r>
              <a:rPr lang="cs-CZ" dirty="0" smtClean="0"/>
              <a:t> a o změně některých dalších zákonů.</a:t>
            </a:r>
          </a:p>
          <a:p>
            <a:r>
              <a:rPr lang="cs-CZ" dirty="0" smtClean="0"/>
              <a:t>---------------------------------------------------</a:t>
            </a:r>
          </a:p>
          <a:p>
            <a:r>
              <a:rPr lang="cs-CZ" dirty="0" smtClean="0"/>
              <a:t>Součástí (přílohou) </a:t>
            </a:r>
            <a:r>
              <a:rPr lang="cs-CZ" b="1" dirty="0" smtClean="0"/>
              <a:t>zákona č. 634/2004 Sb., o správních poplatcích</a:t>
            </a:r>
            <a:r>
              <a:rPr lang="cs-CZ" dirty="0" smtClean="0"/>
              <a:t>, ve znění pozdějších předpisů, je také </a:t>
            </a:r>
            <a:r>
              <a:rPr lang="cs-CZ" b="1" dirty="0" smtClean="0"/>
              <a:t>sazebník</a:t>
            </a:r>
            <a:r>
              <a:rPr lang="cs-CZ" dirty="0" smtClean="0"/>
              <a:t>. </a:t>
            </a:r>
          </a:p>
          <a:p>
            <a:r>
              <a:rPr lang="cs-CZ" b="1" dirty="0" smtClean="0"/>
              <a:t>Jednotlivé položky sazebníku poplatků obsahují: </a:t>
            </a:r>
            <a:endParaRPr lang="cs-CZ" dirty="0" smtClean="0"/>
          </a:p>
          <a:p>
            <a:r>
              <a:rPr lang="cs-CZ" dirty="0" smtClean="0"/>
              <a:t>úkony, které podléhají zpoplatnění </a:t>
            </a:r>
          </a:p>
          <a:p>
            <a:r>
              <a:rPr lang="cs-CZ" dirty="0" smtClean="0"/>
              <a:t>osvobození od poplatku </a:t>
            </a:r>
          </a:p>
          <a:p>
            <a:r>
              <a:rPr lang="cs-CZ" dirty="0" smtClean="0"/>
              <a:t>úkony, které nejsou předmětem poplatku </a:t>
            </a:r>
          </a:p>
          <a:p>
            <a:r>
              <a:rPr lang="cs-CZ" dirty="0" smtClean="0"/>
              <a:t>zmocnění správního úřadu při stanovení výše poplatku </a:t>
            </a:r>
          </a:p>
          <a:p>
            <a:r>
              <a:rPr lang="cs-CZ" dirty="0" smtClean="0"/>
              <a:t>poznámky, které upravují podrobnosti k jednotlivým úkonům </a:t>
            </a:r>
          </a:p>
          <a:p>
            <a:r>
              <a:rPr lang="cs-CZ" dirty="0" smtClean="0"/>
              <a:t>V položce 3 tohoto sazebníku je přesně stanoven </a:t>
            </a:r>
            <a:r>
              <a:rPr lang="cs-CZ" b="1" dirty="0" smtClean="0"/>
              <a:t>poplatek za</a:t>
            </a:r>
            <a:r>
              <a:rPr lang="cs-CZ" dirty="0" smtClean="0"/>
              <a:t> </a:t>
            </a:r>
            <a:r>
              <a:rPr lang="cs-CZ" b="1" dirty="0" smtClean="0"/>
              <a:t>vydání  ověřeného výstupu z informačního systému veřejné správy:</a:t>
            </a:r>
            <a:endParaRPr lang="cs-CZ" dirty="0" smtClean="0"/>
          </a:p>
          <a:p>
            <a:r>
              <a:rPr lang="cs-CZ" dirty="0" smtClean="0"/>
              <a:t>ve výši 100,- Kč za první stránku </a:t>
            </a:r>
          </a:p>
          <a:p>
            <a:r>
              <a:rPr lang="cs-CZ" dirty="0" smtClean="0"/>
              <a:t>50,- Kč za každou další (i započatou) stránku </a:t>
            </a:r>
          </a:p>
          <a:p>
            <a:r>
              <a:rPr lang="cs-CZ" b="1" dirty="0" smtClean="0"/>
              <a:t>Tento správní poplatek vybírají</a:t>
            </a:r>
            <a:r>
              <a:rPr lang="cs-CZ" dirty="0" smtClean="0"/>
              <a:t> obecní úřady obcí s rozšířenou působností a obecní úřady, </a:t>
            </a:r>
            <a:r>
              <a:rPr lang="cs-CZ" dirty="0" err="1" smtClean="0"/>
              <a:t>úřady</a:t>
            </a:r>
            <a:r>
              <a:rPr lang="cs-CZ" dirty="0" smtClean="0"/>
              <a:t> městských částí nebo městských obvodů územně členěných statutárních měst a úřady městských částí hlavního města Prahy, resp. úřadů, jejichž přesný seznam stanoví </a:t>
            </a:r>
            <a:r>
              <a:rPr lang="cs-CZ" b="1" dirty="0" smtClean="0"/>
              <a:t>vyhláška Ministerstva vnitra č. 550/2006 Sb.</a:t>
            </a:r>
            <a:endParaRPr lang="cs-CZ" dirty="0" smtClean="0"/>
          </a:p>
          <a:p>
            <a:r>
              <a:rPr lang="cs-CZ" dirty="0" smtClean="0"/>
              <a:t>---------------------------------------------------------</a:t>
            </a:r>
          </a:p>
          <a:p>
            <a:endParaRPr lang="cs-CZ" dirty="0"/>
          </a:p>
        </p:txBody>
      </p:sp>
      <p:sp>
        <p:nvSpPr>
          <p:cNvPr id="4" name="Zástupný symbol pro číslo snímku 3"/>
          <p:cNvSpPr>
            <a:spLocks noGrp="1"/>
          </p:cNvSpPr>
          <p:nvPr>
            <p:ph type="sldNum" sz="quarter" idx="10"/>
          </p:nvPr>
        </p:nvSpPr>
        <p:spPr/>
        <p:txBody>
          <a:bodyPr/>
          <a:lstStyle/>
          <a:p>
            <a:fld id="{4C61B42F-2114-4995-A8DA-ED89A25493B7}" type="slidenum">
              <a:rPr lang="cs-CZ" smtClean="0"/>
              <a:pPr/>
              <a:t>11</a:t>
            </a:fld>
            <a:endParaRPr lang="cs-CZ"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fontScale="92500" lnSpcReduction="20000"/>
          </a:bodyPr>
          <a:lstStyle/>
          <a:p>
            <a:r>
              <a:rPr lang="cs-CZ" dirty="0" smtClean="0"/>
              <a:t>Podle položky 4 sazebníku zákona č. 634/2004 Sb., o správních poplatcích, se za ověření stejnopisu, opisu, kopie, fotokopie nebo výpisu z úředních spisů, ze soukromých spisů v úřední úschově, z rejstříků, z registrů, z knih, ze záznamů z evidencí, z listin nebo z dalšího písemného a obrazového materiálu vybere správní poplatek Kč 30,- za každou i započatou stránku formátu A4. Započatou stránkou se rozumí vydaná stránka formátu A4 a menší. </a:t>
            </a:r>
            <a:r>
              <a:rPr lang="cs-CZ" b="1" dirty="0" smtClean="0"/>
              <a:t>Pro stanovení výše správního poplatku</a:t>
            </a:r>
            <a:r>
              <a:rPr lang="cs-CZ" dirty="0" smtClean="0"/>
              <a:t> </a:t>
            </a:r>
            <a:r>
              <a:rPr lang="cs-CZ" b="1" dirty="0" smtClean="0"/>
              <a:t>je</a:t>
            </a:r>
            <a:r>
              <a:rPr lang="cs-CZ" dirty="0" smtClean="0"/>
              <a:t> </a:t>
            </a:r>
            <a:r>
              <a:rPr lang="cs-CZ" b="1" dirty="0" smtClean="0"/>
              <a:t>rozhodující počet stran </a:t>
            </a:r>
            <a:r>
              <a:rPr lang="cs-CZ" b="1" dirty="0" err="1" smtClean="0"/>
              <a:t>vidimované</a:t>
            </a:r>
            <a:r>
              <a:rPr lang="cs-CZ" b="1" dirty="0" smtClean="0"/>
              <a:t> listiny.</a:t>
            </a:r>
            <a:endParaRPr lang="cs-CZ" dirty="0" smtClean="0"/>
          </a:p>
          <a:p>
            <a:r>
              <a:rPr lang="cs-CZ" dirty="0" smtClean="0"/>
              <a:t>Pokud má </a:t>
            </a:r>
            <a:r>
              <a:rPr lang="cs-CZ" dirty="0" err="1" smtClean="0"/>
              <a:t>vidimovaná</a:t>
            </a:r>
            <a:r>
              <a:rPr lang="cs-CZ" dirty="0" smtClean="0"/>
              <a:t> listina jednu stránku </a:t>
            </a:r>
            <a:r>
              <a:rPr lang="cs-CZ" b="1" dirty="0" smtClean="0"/>
              <a:t>formátu větší než A4,</a:t>
            </a:r>
            <a:r>
              <a:rPr lang="cs-CZ" dirty="0" smtClean="0"/>
              <a:t> vybírá se správní poplatek násobkem podle počtu A4 obsažených ve formátu </a:t>
            </a:r>
            <a:r>
              <a:rPr lang="cs-CZ" dirty="0" err="1" smtClean="0"/>
              <a:t>vidimované</a:t>
            </a:r>
            <a:r>
              <a:rPr lang="cs-CZ" dirty="0" smtClean="0"/>
              <a:t> listiny (u formátu A3 se vybere správní poplatek ve výši Kč 60, tj. 2 x A4). </a:t>
            </a:r>
          </a:p>
          <a:p>
            <a:r>
              <a:rPr lang="cs-CZ" dirty="0" smtClean="0"/>
              <a:t>Např. za vidimaci vysokoškolského diplomu, který je předložen v prvopisu ve formátu A3, se vybere správní poplatek ve výši Kč 60, a to i v případě, že jeho opis nebo kopie je zmenšena na stránku formátu A4. </a:t>
            </a:r>
          </a:p>
          <a:p>
            <a:r>
              <a:rPr lang="cs-CZ" dirty="0" smtClean="0"/>
              <a:t>Je-li </a:t>
            </a:r>
            <a:r>
              <a:rPr lang="cs-CZ" dirty="0" err="1" smtClean="0"/>
              <a:t>vidimovaná</a:t>
            </a:r>
            <a:r>
              <a:rPr lang="cs-CZ" dirty="0" smtClean="0"/>
              <a:t> listina formátu </a:t>
            </a:r>
            <a:r>
              <a:rPr lang="cs-CZ" b="1" dirty="0" smtClean="0"/>
              <a:t>menší než A4</a:t>
            </a:r>
            <a:r>
              <a:rPr lang="cs-CZ" dirty="0" smtClean="0"/>
              <a:t>, vybírá se správní poplatek ve výši Kč 30 (menší formát než A4 se ve smyslu výše uvedených ustanovení zpoplatňuje jako formát A4).  </a:t>
            </a:r>
          </a:p>
          <a:p>
            <a:r>
              <a:rPr lang="cs-CZ" dirty="0" smtClean="0"/>
              <a:t>Např. za vidimaci rodného listu, který je předložen v prvopisu a tento prvopis tvoří dvě strany formátu A5, se vybírá správní poplatek ve výši Kč 60,- (2 x A5), a to i v případě, že jeho opis nebo kopie je zkopírována na jednu stránku formátu A4. </a:t>
            </a:r>
          </a:p>
          <a:p>
            <a:r>
              <a:rPr lang="cs-CZ" dirty="0" smtClean="0"/>
              <a:t>Je-li ověřována kopie nebo fotokopie jedné strany listiny formátu A4, na které jsou </a:t>
            </a:r>
            <a:r>
              <a:rPr lang="cs-CZ" b="1" dirty="0" smtClean="0"/>
              <a:t>neoddělitelně nalepeny (připevněny) různé účetní doklady</a:t>
            </a:r>
            <a:r>
              <a:rPr lang="cs-CZ" dirty="0" smtClean="0"/>
              <a:t> (např. doklady o zaplacení - pokladní doklady, ústřižky složenek, jízdenky), vybere správní úřad správní poplatek podle položky 4 sazebníku zákona o správních poplatcích za jednu stránku formátu A4, tj. Kč 30,- , a to bez ohledu na počet neoddělitelně nalepených (připevněných) dokladů. Ověřující osoba je povinna v souladu s ustanovením § 6 odst. 1 zákona o ověřování ověřit, že všechny kopie takto neoddělitelně připevněných dokladů se doslova shodují s prvopisem (již ověřenou </a:t>
            </a:r>
            <a:r>
              <a:rPr lang="cs-CZ" dirty="0" err="1" smtClean="0"/>
              <a:t>vidimovanou</a:t>
            </a:r>
            <a:r>
              <a:rPr lang="cs-CZ" dirty="0" smtClean="0"/>
              <a:t> listinou atd.), přestože je v takovém případě vybrán správní poplatek pouze ve výši Kč 30,-. Pokud by byly </a:t>
            </a:r>
            <a:r>
              <a:rPr lang="cs-CZ" dirty="0" err="1" smtClean="0"/>
              <a:t>vidimovány</a:t>
            </a:r>
            <a:r>
              <a:rPr lang="cs-CZ" dirty="0" smtClean="0"/>
              <a:t> samostatné kopie jednotlivých dokladů, vybere se správní poplatek podle počtu vydaných stran formátu A4 nebo menších. </a:t>
            </a:r>
          </a:p>
          <a:p>
            <a:r>
              <a:rPr lang="cs-CZ" dirty="0" smtClean="0"/>
              <a:t>Nevyhoví-li ověřující osoba žadateli a </a:t>
            </a:r>
            <a:r>
              <a:rPr lang="cs-CZ" b="1" dirty="0" smtClean="0"/>
              <a:t>vidimaci nebo legalizaci neprovede</a:t>
            </a:r>
            <a:r>
              <a:rPr lang="cs-CZ" dirty="0" smtClean="0"/>
              <a:t>, na požádání písemně uvědomí žadatele a sdělí důvody, které k tomuto závěru vedly (§ 155 odst. 3 správního řádu). Proti postupu správního orgánu má žadatel právo obracet se na správní orgány se stížnostmi, neposkytuje-li správní řád jiný prostředek ochrany (§ 175 správního řádu).</a:t>
            </a:r>
          </a:p>
          <a:p>
            <a:endParaRPr lang="cs-CZ" dirty="0"/>
          </a:p>
        </p:txBody>
      </p:sp>
      <p:sp>
        <p:nvSpPr>
          <p:cNvPr id="4" name="Zástupný symbol pro číslo snímku 3"/>
          <p:cNvSpPr>
            <a:spLocks noGrp="1"/>
          </p:cNvSpPr>
          <p:nvPr>
            <p:ph type="sldNum" sz="quarter" idx="10"/>
          </p:nvPr>
        </p:nvSpPr>
        <p:spPr/>
        <p:txBody>
          <a:bodyPr/>
          <a:lstStyle/>
          <a:p>
            <a:fld id="{4C61B42F-2114-4995-A8DA-ED89A25493B7}" type="slidenum">
              <a:rPr lang="cs-CZ" smtClean="0"/>
              <a:pPr/>
              <a:t>12</a:t>
            </a:fld>
            <a:endParaRPr lang="cs-CZ"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fontScale="70000" lnSpcReduction="20000"/>
          </a:bodyPr>
          <a:lstStyle/>
          <a:p>
            <a:r>
              <a:rPr lang="cs-CZ" b="1" dirty="0" smtClean="0"/>
              <a:t>A.</a:t>
            </a:r>
            <a:r>
              <a:rPr lang="cs-CZ" dirty="0" smtClean="0"/>
              <a:t> </a:t>
            </a:r>
            <a:r>
              <a:rPr lang="cs-CZ" b="1" dirty="0" smtClean="0"/>
              <a:t>Doručování dokumentů mezi orgány veřejné moci navzájem</a:t>
            </a:r>
            <a:r>
              <a:rPr lang="cs-CZ" dirty="0" smtClean="0"/>
              <a:t> (§ 17 odst. 1 zákona č. 300/2008 Sb.): </a:t>
            </a:r>
            <a:br>
              <a:rPr lang="cs-CZ" dirty="0" smtClean="0"/>
            </a:br>
            <a:r>
              <a:rPr lang="cs-CZ" dirty="0" smtClean="0"/>
              <a:t>Orgán veřejné moci doručuje jinému orgánu veřejné moci dokument prostřednictvím datové schránky, pokud:</a:t>
            </a:r>
          </a:p>
          <a:p>
            <a:r>
              <a:rPr lang="cs-CZ" dirty="0" smtClean="0"/>
              <a:t>to umožňuje povaha dokumentu </a:t>
            </a:r>
          </a:p>
          <a:p>
            <a:r>
              <a:rPr lang="cs-CZ" dirty="0" smtClean="0"/>
              <a:t>se nedoručuje na místě </a:t>
            </a:r>
          </a:p>
          <a:p>
            <a:r>
              <a:rPr lang="cs-CZ" b="1" dirty="0" smtClean="0"/>
              <a:t>B. Doručování dokumentů orgánu veřejné moci jiným subjektům</a:t>
            </a:r>
            <a:r>
              <a:rPr lang="cs-CZ" dirty="0" smtClean="0"/>
              <a:t> (§ 17 odst. 1 zákona č. 300/2008 Sb.): </a:t>
            </a:r>
            <a:br>
              <a:rPr lang="cs-CZ" dirty="0" smtClean="0"/>
            </a:br>
            <a:r>
              <a:rPr lang="cs-CZ" dirty="0" smtClean="0"/>
              <a:t>Orgán veřejné moci doručuje dokument prostřednictvím datové schránky „jiným“ subjektům, tj. fyzické osobě, podnikající fyzické osobě a právnické osobě, pokud: </a:t>
            </a:r>
          </a:p>
          <a:p>
            <a:r>
              <a:rPr lang="cs-CZ" dirty="0" smtClean="0"/>
              <a:t>to umožňuje povaha dokumentu </a:t>
            </a:r>
          </a:p>
          <a:p>
            <a:r>
              <a:rPr lang="cs-CZ" dirty="0" smtClean="0"/>
              <a:t>se nedoručuje veřejnou vyhláškou nebo na místě</a:t>
            </a:r>
          </a:p>
          <a:p>
            <a:r>
              <a:rPr lang="cs-CZ" dirty="0" smtClean="0"/>
              <a:t>má adresát zpřístupněnu („aktivovánu“) svou datovou schránku </a:t>
            </a:r>
          </a:p>
          <a:p>
            <a:r>
              <a:rPr lang="cs-CZ" b="1" dirty="0" smtClean="0"/>
              <a:t>C. Provádění úkonů jiných subjektů vůči orgánům veřejné moci: </a:t>
            </a:r>
            <a:br>
              <a:rPr lang="cs-CZ" b="1" dirty="0" smtClean="0"/>
            </a:br>
            <a:r>
              <a:rPr lang="cs-CZ" dirty="0" smtClean="0"/>
              <a:t>„Jiné“ subjekty, tj. fyzická osoba, podnikající fyzická osoba a právnická osoba může provádět úkony vůči orgánu veřejné moci prostřednictvím datové schránky, pokud: </a:t>
            </a:r>
            <a:br>
              <a:rPr lang="cs-CZ" dirty="0" smtClean="0"/>
            </a:br>
            <a:endParaRPr lang="cs-CZ" dirty="0" smtClean="0"/>
          </a:p>
          <a:p>
            <a:r>
              <a:rPr lang="cs-CZ" dirty="0" smtClean="0"/>
              <a:t>má zpřístupněnu („aktivovánu“) svou datovou schránku </a:t>
            </a:r>
          </a:p>
          <a:p>
            <a:r>
              <a:rPr lang="cs-CZ" dirty="0" smtClean="0"/>
              <a:t>to umožňuje povaha tohoto úkonu </a:t>
            </a:r>
          </a:p>
          <a:p>
            <a:r>
              <a:rPr lang="cs-CZ" b="1" dirty="0" smtClean="0"/>
              <a:t>D. Prostřednictvím datových schránek se nedoručuje: </a:t>
            </a:r>
            <a:endParaRPr lang="cs-CZ" dirty="0" smtClean="0"/>
          </a:p>
          <a:p>
            <a:r>
              <a:rPr lang="cs-CZ" dirty="0" smtClean="0"/>
              <a:t>obsahuje-li dokument utajované informace (§ 1 odst. 2 zákona č. 300/2008 Sb.) </a:t>
            </a:r>
          </a:p>
          <a:p>
            <a:r>
              <a:rPr lang="cs-CZ" dirty="0" smtClean="0"/>
              <a:t>nemá-li adresát zpřístupněnou datovou schránku </a:t>
            </a:r>
          </a:p>
          <a:p>
            <a:r>
              <a:rPr lang="cs-CZ" dirty="0" smtClean="0"/>
              <a:t>neumožňuje-li to povaha dokumentu </a:t>
            </a:r>
          </a:p>
          <a:p>
            <a:r>
              <a:rPr lang="cs-CZ" dirty="0" smtClean="0"/>
              <a:t>doručuje-li se na místě </a:t>
            </a:r>
          </a:p>
          <a:p>
            <a:r>
              <a:rPr lang="cs-CZ" dirty="0" smtClean="0"/>
              <a:t>je-li z bezpečnostních důvodů zavedena mezi orgány veřejné moci jiná forma elektronické komunikace </a:t>
            </a:r>
          </a:p>
          <a:p>
            <a:r>
              <a:rPr lang="cs-CZ" dirty="0" smtClean="0"/>
              <a:t>z dalších zákonných důvodů (např. doručování veřejnou vyhláškou) </a:t>
            </a:r>
          </a:p>
          <a:p>
            <a:r>
              <a:rPr lang="cs-CZ" b="1" dirty="0" smtClean="0"/>
              <a:t>E. Doručení datové zprávy: </a:t>
            </a:r>
            <a:br>
              <a:rPr lang="cs-CZ" b="1" dirty="0" smtClean="0"/>
            </a:br>
            <a:r>
              <a:rPr lang="cs-CZ" dirty="0" smtClean="0"/>
              <a:t>Dokument, který byl </a:t>
            </a:r>
            <a:r>
              <a:rPr lang="cs-CZ" b="1" dirty="0" smtClean="0"/>
              <a:t>dodán</a:t>
            </a:r>
            <a:r>
              <a:rPr lang="cs-CZ" dirty="0" smtClean="0"/>
              <a:t> do datové schránky, je </a:t>
            </a:r>
            <a:r>
              <a:rPr lang="cs-CZ" b="1" dirty="0" smtClean="0"/>
              <a:t>doručen</a:t>
            </a:r>
            <a:r>
              <a:rPr lang="cs-CZ" dirty="0" smtClean="0"/>
              <a:t> okamžikem, kdy se do datové schránky přihlásí osoba, která má s ohledem na rozsah svého oprávnění přístup k dodanému dokumentu (§ 17 odst. 3 zákona č. 300/2008 Sb.). Nedojde-li k přihlášení do datové schránky ve lhůtě 10 dnů ode dne dodání do datové schránky, považuje se dokument za doručený posledním dnem této lhůty – tzv. </a:t>
            </a:r>
            <a:r>
              <a:rPr lang="cs-CZ" b="1" dirty="0" smtClean="0"/>
              <a:t>fikce doručení</a:t>
            </a:r>
            <a:r>
              <a:rPr lang="cs-CZ" dirty="0" smtClean="0"/>
              <a:t> (§ 17 odst. 4 zákona č. 300/2008 Sb.). Byť to zákon výslovně nestanoví, je nutné – s ohledem na zásadu kontinuity veřejné správy, resp. orgánů veřejné moci – považovat dokument zaslaný orgánu veřejné moci prostřednictvím systému datových schránek za </a:t>
            </a:r>
            <a:r>
              <a:rPr lang="cs-CZ" b="1" dirty="0" smtClean="0"/>
              <a:t>doručený již okamžikem dodání dokumentu do datové schránky orgánu veřejné moci</a:t>
            </a:r>
            <a:r>
              <a:rPr lang="cs-CZ" dirty="0" smtClean="0"/>
              <a:t>. V tomto případě se tedy neuplatní ustanovení § 17 odst. 3 zákona č. 300/2008 Sb. </a:t>
            </a:r>
            <a:br>
              <a:rPr lang="cs-CZ" dirty="0" smtClean="0"/>
            </a:br>
            <a:r>
              <a:rPr lang="cs-CZ" dirty="0" smtClean="0"/>
              <a:t/>
            </a:r>
            <a:br>
              <a:rPr lang="cs-CZ" dirty="0" smtClean="0"/>
            </a:br>
            <a:r>
              <a:rPr lang="cs-CZ" dirty="0" smtClean="0"/>
              <a:t>Podle § 20 odst. 1 písm. e) zákona č. 300/2008 Sb. Ministerstvo vnitra oznámí odesílateli, že datová zpráva, kterou odeslal do datové schránky adresáta, byla doručena, a toto oznámení označí uznávanou elektronickou značkou ministerstva. Toto oznámení tedy představuje doklad o doručení písemnosti. </a:t>
            </a:r>
            <a:br>
              <a:rPr lang="cs-CZ" dirty="0" smtClean="0"/>
            </a:br>
            <a:endParaRPr lang="cs-CZ" dirty="0" smtClean="0"/>
          </a:p>
          <a:p>
            <a:r>
              <a:rPr lang="cs-CZ" b="1" dirty="0" smtClean="0"/>
              <a:t>Postup při vydání elektronické podoby rozhodnutí ve vztahu k datovým schránkám: </a:t>
            </a:r>
            <a:endParaRPr lang="cs-CZ" dirty="0" smtClean="0"/>
          </a:p>
          <a:p>
            <a:r>
              <a:rPr lang="cs-CZ" dirty="0" smtClean="0"/>
              <a:t>rozhodnutí je </a:t>
            </a:r>
            <a:r>
              <a:rPr lang="cs-CZ" b="1" dirty="0" smtClean="0"/>
              <a:t>schváleno a podepsáno oprávněnou úřední osobou</a:t>
            </a:r>
            <a:r>
              <a:rPr lang="cs-CZ" dirty="0" smtClean="0"/>
              <a:t> (není podmínkou, aby všechny oprávněné úřední osoby byly vybaveny zaručeným elektronickým podpisem založeným na kvalifikovaném certifikátu vydaném akreditovaným poskytovatelem certifikačních služeb) </a:t>
            </a:r>
          </a:p>
          <a:p>
            <a:r>
              <a:rPr lang="cs-CZ" b="1" dirty="0" smtClean="0"/>
              <a:t>úřední osoba odpovědná za písemné vyhotovení rozhodnutí podepíše rozhodnutí svým zaručeným elektronickým podpisem</a:t>
            </a:r>
            <a:r>
              <a:rPr lang="cs-CZ" dirty="0" smtClean="0"/>
              <a:t> založeným na kvalifikovaném certifikátu vydaném akreditovaným poskytovatelem certifikačních služeb</a:t>
            </a:r>
          </a:p>
          <a:p>
            <a:r>
              <a:rPr lang="cs-CZ" b="1" dirty="0" smtClean="0"/>
              <a:t>rozhodnutí se dodá do datové schránky adresáta</a:t>
            </a:r>
            <a:r>
              <a:rPr lang="cs-CZ" dirty="0" smtClean="0"/>
              <a:t> (má-li ji zpřístupněnu) </a:t>
            </a:r>
            <a:br>
              <a:rPr lang="cs-CZ" dirty="0" smtClean="0"/>
            </a:br>
            <a:endParaRPr lang="cs-CZ" dirty="0" smtClean="0"/>
          </a:p>
          <a:p>
            <a:endParaRPr lang="cs-CZ" dirty="0"/>
          </a:p>
        </p:txBody>
      </p:sp>
      <p:sp>
        <p:nvSpPr>
          <p:cNvPr id="4" name="Zástupný symbol pro číslo snímku 3"/>
          <p:cNvSpPr>
            <a:spLocks noGrp="1"/>
          </p:cNvSpPr>
          <p:nvPr>
            <p:ph type="sldNum" sz="quarter" idx="10"/>
          </p:nvPr>
        </p:nvSpPr>
        <p:spPr/>
        <p:txBody>
          <a:bodyPr/>
          <a:lstStyle/>
          <a:p>
            <a:fld id="{4C61B42F-2114-4995-A8DA-ED89A25493B7}" type="slidenum">
              <a:rPr lang="cs-CZ" smtClean="0"/>
              <a:pPr/>
              <a:t>13</a:t>
            </a:fld>
            <a:endParaRPr lang="cs-CZ" dirty="0"/>
          </a:p>
        </p:txBody>
      </p:sp>
    </p:spTree>
    <p:extLst>
      <p:ext uri="{BB962C8B-B14F-4D97-AF65-F5344CB8AC3E}">
        <p14:creationId xmlns:p14="http://schemas.microsoft.com/office/powerpoint/2010/main" xmlns="" val="14844408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4C61B42F-2114-4995-A8DA-ED89A25493B7}" type="slidenum">
              <a:rPr lang="cs-CZ" smtClean="0"/>
              <a:pPr/>
              <a:t>14</a:t>
            </a:fld>
            <a:endParaRPr lang="cs-CZ" dirty="0"/>
          </a:p>
        </p:txBody>
      </p:sp>
    </p:spTree>
    <p:extLst>
      <p:ext uri="{BB962C8B-B14F-4D97-AF65-F5344CB8AC3E}">
        <p14:creationId xmlns:p14="http://schemas.microsoft.com/office/powerpoint/2010/main" xmlns="" val="373681714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fontScale="77500" lnSpcReduction="20000"/>
          </a:bodyPr>
          <a:lstStyle/>
          <a:p>
            <a:r>
              <a:rPr lang="cs-CZ" b="1" dirty="0" smtClean="0"/>
              <a:t>Ministerstvo</a:t>
            </a:r>
            <a:endParaRPr lang="cs-CZ" dirty="0" smtClean="0"/>
          </a:p>
          <a:p>
            <a:r>
              <a:rPr lang="cs-CZ" dirty="0" smtClean="0"/>
              <a:t> </a:t>
            </a:r>
          </a:p>
          <a:p>
            <a:r>
              <a:rPr lang="cs-CZ" dirty="0" smtClean="0"/>
              <a:t>a) vede vzory otisků úředních razítek krajů a podpisové vzory úředníků územních samosprávných celků  (dále jen "úředník") provádějících vidimaci a legalizaci u krajských úřadů včetně jejich změn, jakož i vzory otisků úředních razítek držitele poštovní licence a Hospodářské komory České republiky a podpisové vzory zaměstnanců držitele poštovní licence a Hospodářské komory České republiky provádějících vidimaci a legalizaci včetně jejich změn,</a:t>
            </a:r>
          </a:p>
          <a:p>
            <a:r>
              <a:rPr lang="cs-CZ" dirty="0" smtClean="0"/>
              <a:t> </a:t>
            </a:r>
          </a:p>
          <a:p>
            <a:r>
              <a:rPr lang="cs-CZ" dirty="0" smtClean="0"/>
              <a:t>b) provádí zkoušky úředníků zařazených do krajského úřadu ( § 14 odst. 2 ) a zaměstnanců držitele poštovní licence a Hospodářské komory České republiky provádějících vidimaci a legalizaci ( § 14a odst. 2 ).</a:t>
            </a:r>
          </a:p>
          <a:p>
            <a:endParaRPr lang="cs-CZ" b="1" dirty="0" smtClean="0"/>
          </a:p>
          <a:p>
            <a:r>
              <a:rPr lang="cs-CZ" b="1" dirty="0" smtClean="0"/>
              <a:t>Krajský úřad</a:t>
            </a:r>
            <a:endParaRPr lang="cs-CZ" dirty="0" smtClean="0"/>
          </a:p>
          <a:p>
            <a:r>
              <a:rPr lang="cs-CZ" dirty="0" smtClean="0"/>
              <a:t> </a:t>
            </a:r>
          </a:p>
          <a:p>
            <a:r>
              <a:rPr lang="cs-CZ" dirty="0" smtClean="0"/>
              <a:t>a) provádí vidimaci a legalizaci,</a:t>
            </a:r>
          </a:p>
          <a:p>
            <a:r>
              <a:rPr lang="cs-CZ" dirty="0" smtClean="0"/>
              <a:t> </a:t>
            </a:r>
          </a:p>
          <a:p>
            <a:r>
              <a:rPr lang="cs-CZ" dirty="0" smtClean="0"/>
              <a:t>b) vede evidenci vidimací a legalizací,</a:t>
            </a:r>
          </a:p>
          <a:p>
            <a:r>
              <a:rPr lang="cs-CZ" dirty="0" smtClean="0"/>
              <a:t> </a:t>
            </a:r>
          </a:p>
          <a:p>
            <a:r>
              <a:rPr lang="cs-CZ" dirty="0" smtClean="0"/>
              <a:t>c) vede vzory otisků úředních razítek obcí s rozšířenou působností a podpisové vzory úředníků provádějících vidimaci a legalizaci u obecních úřadů obcí s rozšířenou působností včetně jejich změn,</a:t>
            </a:r>
          </a:p>
          <a:p>
            <a:r>
              <a:rPr lang="cs-CZ" dirty="0" smtClean="0"/>
              <a:t> </a:t>
            </a:r>
          </a:p>
          <a:p>
            <a:r>
              <a:rPr lang="cs-CZ" dirty="0" smtClean="0"/>
              <a:t>d) provádí zkoušky úředníků zařazených do obecního úřadu obce s rozšířenou působností ( § 14 odst. 2 ).</a:t>
            </a:r>
          </a:p>
          <a:p>
            <a:endParaRPr lang="cs-CZ" dirty="0" smtClean="0"/>
          </a:p>
          <a:p>
            <a:r>
              <a:rPr lang="cs-CZ" b="1" dirty="0" smtClean="0"/>
              <a:t>Obecní úřad obce s rozšířenou působností</a:t>
            </a:r>
            <a:endParaRPr lang="cs-CZ" dirty="0" smtClean="0"/>
          </a:p>
          <a:p>
            <a:r>
              <a:rPr lang="cs-CZ" dirty="0" smtClean="0"/>
              <a:t> </a:t>
            </a:r>
          </a:p>
          <a:p>
            <a:r>
              <a:rPr lang="cs-CZ" dirty="0" smtClean="0"/>
              <a:t>a) provádí vidimaci a legalizaci,</a:t>
            </a:r>
          </a:p>
          <a:p>
            <a:r>
              <a:rPr lang="cs-CZ" dirty="0" smtClean="0"/>
              <a:t> </a:t>
            </a:r>
          </a:p>
          <a:p>
            <a:r>
              <a:rPr lang="cs-CZ" dirty="0" smtClean="0"/>
              <a:t>b) vede evidenci vidimací a legalizací,</a:t>
            </a:r>
          </a:p>
          <a:p>
            <a:r>
              <a:rPr lang="cs-CZ" dirty="0" smtClean="0"/>
              <a:t> </a:t>
            </a:r>
          </a:p>
          <a:p>
            <a:r>
              <a:rPr lang="cs-CZ" dirty="0" smtClean="0"/>
              <a:t>c) vede vzory otisků úředních razítek obcí a újezdních úřadů a podpisové vzory</a:t>
            </a:r>
          </a:p>
          <a:p>
            <a:r>
              <a:rPr lang="cs-CZ" dirty="0" smtClean="0"/>
              <a:t>1. úředníků nebo starostů anebo místostarostů provádějících vidimaci a legalizaci u obecních úřadů,</a:t>
            </a:r>
          </a:p>
          <a:p>
            <a:r>
              <a:rPr lang="cs-CZ" dirty="0" smtClean="0"/>
              <a:t>2. zaměstnanců zařazených do újezdních úřadů provádějících vidimaci a legalizaci u újezdních úřadů</a:t>
            </a:r>
          </a:p>
          <a:p>
            <a:r>
              <a:rPr lang="cs-CZ" dirty="0" smtClean="0"/>
              <a:t>včetně jejich změn,</a:t>
            </a:r>
          </a:p>
          <a:p>
            <a:r>
              <a:rPr lang="cs-CZ" dirty="0" smtClean="0"/>
              <a:t> </a:t>
            </a:r>
          </a:p>
          <a:p>
            <a:r>
              <a:rPr lang="cs-CZ" dirty="0" smtClean="0"/>
              <a:t>d) provádí zkoušky úředníků zařazených do obecních úřadů ( § 14 odst. 2 ).</a:t>
            </a:r>
          </a:p>
          <a:p>
            <a:endParaRPr lang="cs-CZ" dirty="0" smtClean="0"/>
          </a:p>
          <a:p>
            <a:r>
              <a:rPr lang="cs-CZ" b="1" dirty="0" smtClean="0"/>
              <a:t>Obecní úřad, újezdní úřad, držitel poštovní licence a Hospodářská komora České republiky</a:t>
            </a:r>
            <a:endParaRPr lang="cs-CZ" dirty="0" smtClean="0"/>
          </a:p>
          <a:p>
            <a:r>
              <a:rPr lang="cs-CZ" b="1" dirty="0" smtClean="0"/>
              <a:t> </a:t>
            </a:r>
            <a:endParaRPr lang="cs-CZ" dirty="0" smtClean="0"/>
          </a:p>
          <a:p>
            <a:r>
              <a:rPr lang="cs-CZ" dirty="0" smtClean="0"/>
              <a:t>a) provádí vidimaci a legalizaci a</a:t>
            </a:r>
          </a:p>
          <a:p>
            <a:r>
              <a:rPr lang="cs-CZ" dirty="0" smtClean="0"/>
              <a:t> </a:t>
            </a:r>
          </a:p>
          <a:p>
            <a:r>
              <a:rPr lang="cs-CZ" dirty="0" smtClean="0"/>
              <a:t>b) vede evidenci vidimací a legalizací.</a:t>
            </a:r>
          </a:p>
          <a:p>
            <a:endParaRPr lang="cs-CZ" dirty="0" smtClean="0"/>
          </a:p>
          <a:p>
            <a:endParaRPr lang="cs-CZ" dirty="0"/>
          </a:p>
        </p:txBody>
      </p:sp>
      <p:sp>
        <p:nvSpPr>
          <p:cNvPr id="4" name="Zástupný symbol pro číslo snímku 3"/>
          <p:cNvSpPr>
            <a:spLocks noGrp="1"/>
          </p:cNvSpPr>
          <p:nvPr>
            <p:ph type="sldNum" sz="quarter" idx="10"/>
          </p:nvPr>
        </p:nvSpPr>
        <p:spPr/>
        <p:txBody>
          <a:bodyPr/>
          <a:lstStyle/>
          <a:p>
            <a:fld id="{4C61B42F-2114-4995-A8DA-ED89A25493B7}" type="slidenum">
              <a:rPr lang="cs-CZ" smtClean="0"/>
              <a:pPr/>
              <a:t>15</a:t>
            </a:fld>
            <a:endParaRPr lang="cs-CZ"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4C61B42F-2114-4995-A8DA-ED89A25493B7}" type="slidenum">
              <a:rPr lang="cs-CZ" smtClean="0"/>
              <a:pPr/>
              <a:t>16</a:t>
            </a:fld>
            <a:endParaRPr lang="cs-CZ" dirty="0"/>
          </a:p>
        </p:txBody>
      </p:sp>
    </p:spTree>
    <p:extLst>
      <p:ext uri="{BB962C8B-B14F-4D97-AF65-F5344CB8AC3E}">
        <p14:creationId xmlns:p14="http://schemas.microsoft.com/office/powerpoint/2010/main" xmlns="" val="37000160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fontScale="92500" lnSpcReduction="10000"/>
          </a:bodyPr>
          <a:lstStyle/>
          <a:p>
            <a:r>
              <a:rPr lang="cs-CZ" b="1" dirty="0" smtClean="0"/>
              <a:t>Vyznačení vidimace</a:t>
            </a:r>
            <a:endParaRPr lang="cs-CZ" dirty="0" smtClean="0"/>
          </a:p>
          <a:p>
            <a:r>
              <a:rPr lang="cs-CZ" dirty="0" smtClean="0"/>
              <a:t> </a:t>
            </a:r>
          </a:p>
          <a:p>
            <a:r>
              <a:rPr lang="cs-CZ" dirty="0" smtClean="0"/>
              <a:t>            (1) Vidimace se vyznačí na </a:t>
            </a:r>
            <a:r>
              <a:rPr lang="cs-CZ" dirty="0" err="1" smtClean="0"/>
              <a:t>vidimované</a:t>
            </a:r>
            <a:r>
              <a:rPr lang="cs-CZ" dirty="0" smtClean="0"/>
              <a:t> listině </a:t>
            </a:r>
            <a:r>
              <a:rPr lang="cs-CZ" b="1" dirty="0" smtClean="0"/>
              <a:t>formou ověřovací doložky na každém listu</a:t>
            </a:r>
            <a:r>
              <a:rPr lang="cs-CZ" dirty="0" smtClean="0"/>
              <a:t>. Neopatří-li ověřující osoba ověřovací doložkou každý list </a:t>
            </a:r>
            <a:r>
              <a:rPr lang="cs-CZ" dirty="0" err="1" smtClean="0"/>
              <a:t>vidimované</a:t>
            </a:r>
            <a:r>
              <a:rPr lang="cs-CZ" dirty="0" smtClean="0"/>
              <a:t> listiny, spojí tyto </a:t>
            </a:r>
            <a:r>
              <a:rPr lang="cs-CZ" b="1" dirty="0" smtClean="0"/>
              <a:t>pevně do svazku sešitím</a:t>
            </a:r>
            <a:r>
              <a:rPr lang="cs-CZ" dirty="0" smtClean="0"/>
              <a:t>, které se přelepí. Přelepka se opatří otiskem úředního razítka z obou stran tak, že část otisku úředního razítka je otištěna na </a:t>
            </a:r>
            <a:r>
              <a:rPr lang="cs-CZ" dirty="0" err="1" smtClean="0"/>
              <a:t>vidimované</a:t>
            </a:r>
            <a:r>
              <a:rPr lang="cs-CZ" dirty="0" smtClean="0"/>
              <a:t> listině. Vzor ověřovací doložky je stanoven v příloze č. 2 k této vyhlášce ( č.36/2006 Sb.).</a:t>
            </a:r>
          </a:p>
          <a:p>
            <a:r>
              <a:rPr lang="cs-CZ" dirty="0" smtClean="0"/>
              <a:t> </a:t>
            </a:r>
          </a:p>
          <a:p>
            <a:r>
              <a:rPr lang="cs-CZ" dirty="0" smtClean="0"/>
              <a:t>            (2) Není-li na </a:t>
            </a:r>
            <a:r>
              <a:rPr lang="cs-CZ" dirty="0" err="1" smtClean="0"/>
              <a:t>vidimované</a:t>
            </a:r>
            <a:r>
              <a:rPr lang="cs-CZ" dirty="0" smtClean="0"/>
              <a:t> listině dostatek místa pro vyznačení ověřovací doložky, vyznačí se </a:t>
            </a:r>
            <a:r>
              <a:rPr lang="cs-CZ" b="1" dirty="0" smtClean="0"/>
              <a:t>ověřovací doložka na samostatném listu papíru pevně spojeném s </a:t>
            </a:r>
            <a:r>
              <a:rPr lang="cs-CZ" b="1" dirty="0" err="1" smtClean="0"/>
              <a:t>vidimovanou</a:t>
            </a:r>
            <a:r>
              <a:rPr lang="cs-CZ" b="1" dirty="0" smtClean="0"/>
              <a:t> listinou</a:t>
            </a:r>
            <a:r>
              <a:rPr lang="cs-CZ" dirty="0" smtClean="0"/>
              <a:t> způsobem uvedeným v odstavci 1 , přičemž přelepka se opatří otiskem úředního razítka z obou stran tak, že část otisku úředního razítka je otištěna na </a:t>
            </a:r>
            <a:r>
              <a:rPr lang="cs-CZ" dirty="0" err="1" smtClean="0"/>
              <a:t>vidimované</a:t>
            </a:r>
            <a:r>
              <a:rPr lang="cs-CZ" dirty="0" smtClean="0"/>
              <a:t> listině.</a:t>
            </a:r>
          </a:p>
          <a:p>
            <a:r>
              <a:rPr lang="cs-CZ" dirty="0" smtClean="0"/>
              <a:t> </a:t>
            </a:r>
          </a:p>
          <a:p>
            <a:r>
              <a:rPr lang="cs-CZ" dirty="0" smtClean="0"/>
              <a:t>            (3) Skládá-li se </a:t>
            </a:r>
            <a:r>
              <a:rPr lang="cs-CZ" dirty="0" err="1" smtClean="0"/>
              <a:t>vidimovaná</a:t>
            </a:r>
            <a:r>
              <a:rPr lang="cs-CZ" dirty="0" smtClean="0"/>
              <a:t> listina z jednoho či více listů a každý jednotlivý list obsahuje pouze jednu popsanou stranu, která se </a:t>
            </a:r>
            <a:r>
              <a:rPr lang="cs-CZ" dirty="0" err="1" smtClean="0"/>
              <a:t>vidimuje</a:t>
            </a:r>
            <a:r>
              <a:rPr lang="cs-CZ" dirty="0" smtClean="0"/>
              <a:t>, </a:t>
            </a:r>
            <a:r>
              <a:rPr lang="cs-CZ" b="1" dirty="0" smtClean="0"/>
              <a:t>proškrtne se nepopsaná strana</a:t>
            </a:r>
            <a:r>
              <a:rPr lang="cs-CZ" dirty="0" smtClean="0"/>
              <a:t> listu </a:t>
            </a:r>
            <a:r>
              <a:rPr lang="cs-CZ" dirty="0" err="1" smtClean="0"/>
              <a:t>vidimované</a:t>
            </a:r>
            <a:r>
              <a:rPr lang="cs-CZ" dirty="0" smtClean="0"/>
              <a:t> listiny z levého horního rohu do pravého dolního rohu a ověřovací doložka se vyznačí na straně listu, která je </a:t>
            </a:r>
            <a:r>
              <a:rPr lang="cs-CZ" dirty="0" err="1" smtClean="0"/>
              <a:t>vidimována</a:t>
            </a:r>
            <a:r>
              <a:rPr lang="cs-CZ" dirty="0" smtClean="0"/>
              <a:t>. Není-li dostatek místa pro vyznačení ověřovací doložky na straně listu, která je </a:t>
            </a:r>
            <a:r>
              <a:rPr lang="cs-CZ" dirty="0" err="1" smtClean="0"/>
              <a:t>vidimována</a:t>
            </a:r>
            <a:r>
              <a:rPr lang="cs-CZ" dirty="0" smtClean="0"/>
              <a:t>, vyznačí se ověřovací doložka na druhou stranu každého listu shora, pokud tyto nejsou pevně spojeny do svazku způsobem uvedeným v odstavci 1 .</a:t>
            </a:r>
          </a:p>
          <a:p>
            <a:r>
              <a:rPr lang="cs-CZ" dirty="0" smtClean="0"/>
              <a:t> </a:t>
            </a:r>
          </a:p>
          <a:p>
            <a:r>
              <a:rPr lang="cs-CZ" dirty="0" smtClean="0"/>
              <a:t>            (4) Vznikne-li v textu </a:t>
            </a:r>
            <a:r>
              <a:rPr lang="cs-CZ" dirty="0" err="1" smtClean="0"/>
              <a:t>vidimované</a:t>
            </a:r>
            <a:r>
              <a:rPr lang="cs-CZ" dirty="0" smtClean="0"/>
              <a:t> listiny nebo mezi ověřovací doložkou vyznačenou na </a:t>
            </a:r>
            <a:r>
              <a:rPr lang="cs-CZ" dirty="0" err="1" smtClean="0"/>
              <a:t>vidimované</a:t>
            </a:r>
            <a:r>
              <a:rPr lang="cs-CZ" dirty="0" smtClean="0"/>
              <a:t> listině a textem uvedeným na této </a:t>
            </a:r>
            <a:r>
              <a:rPr lang="cs-CZ" dirty="0" err="1" smtClean="0"/>
              <a:t>vidimované</a:t>
            </a:r>
            <a:r>
              <a:rPr lang="cs-CZ" dirty="0" smtClean="0"/>
              <a:t> listině </a:t>
            </a:r>
            <a:r>
              <a:rPr lang="cs-CZ" b="1" dirty="0" smtClean="0"/>
              <a:t>nepopsané místo</a:t>
            </a:r>
            <a:r>
              <a:rPr lang="cs-CZ" dirty="0" smtClean="0"/>
              <a:t>, ověřující osoba </a:t>
            </a:r>
            <a:r>
              <a:rPr lang="cs-CZ" b="1" dirty="0" smtClean="0"/>
              <a:t>proškrtne</a:t>
            </a:r>
            <a:r>
              <a:rPr lang="cs-CZ" dirty="0" smtClean="0"/>
              <a:t> takto vzniklé nepopsané místo na </a:t>
            </a:r>
            <a:r>
              <a:rPr lang="cs-CZ" dirty="0" err="1" smtClean="0"/>
              <a:t>vidimované</a:t>
            </a:r>
            <a:r>
              <a:rPr lang="cs-CZ" dirty="0" smtClean="0"/>
              <a:t> listině z levého horního rohu do pravého dolního rohu.</a:t>
            </a:r>
          </a:p>
          <a:p>
            <a:r>
              <a:rPr lang="cs-CZ" dirty="0" smtClean="0"/>
              <a:t>Kulaté úřední razítko nesmí být součástí razítka s vidimačními údaji. Místo vyplnění jména </a:t>
            </a:r>
            <a:r>
              <a:rPr lang="cs-CZ" dirty="0" err="1" smtClean="0"/>
              <a:t>ověrující</a:t>
            </a:r>
            <a:r>
              <a:rPr lang="cs-CZ" dirty="0" smtClean="0"/>
              <a:t> osoby hůlkovým písmem je vhodné použít razítko se jmenovkou.</a:t>
            </a:r>
          </a:p>
          <a:p>
            <a:endParaRPr lang="cs-CZ" dirty="0"/>
          </a:p>
        </p:txBody>
      </p:sp>
      <p:sp>
        <p:nvSpPr>
          <p:cNvPr id="4" name="Zástupný symbol pro číslo snímku 3"/>
          <p:cNvSpPr>
            <a:spLocks noGrp="1"/>
          </p:cNvSpPr>
          <p:nvPr>
            <p:ph type="sldNum" sz="quarter" idx="10"/>
          </p:nvPr>
        </p:nvSpPr>
        <p:spPr/>
        <p:txBody>
          <a:bodyPr/>
          <a:lstStyle/>
          <a:p>
            <a:fld id="{4C61B42F-2114-4995-A8DA-ED89A25493B7}" type="slidenum">
              <a:rPr lang="cs-CZ" smtClean="0"/>
              <a:pPr/>
              <a:t>17</a:t>
            </a:fld>
            <a:endParaRPr lang="cs-CZ"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fontScale="70000" lnSpcReduction="20000"/>
          </a:bodyPr>
          <a:lstStyle/>
          <a:p>
            <a:r>
              <a:rPr lang="cs-CZ" b="1" dirty="0" smtClean="0"/>
              <a:t>Ověřovací doložka  pro vidimaci</a:t>
            </a:r>
            <a:endParaRPr lang="cs-CZ" dirty="0" smtClean="0"/>
          </a:p>
          <a:p>
            <a:r>
              <a:rPr lang="cs-CZ" dirty="0" smtClean="0"/>
              <a:t>Ověřovací doložka obsahuje</a:t>
            </a:r>
          </a:p>
          <a:p>
            <a:r>
              <a:rPr lang="cs-CZ" dirty="0" smtClean="0"/>
              <a:t> </a:t>
            </a:r>
          </a:p>
          <a:p>
            <a:r>
              <a:rPr lang="cs-CZ" dirty="0" smtClean="0"/>
              <a:t>a) označení úřadu,</a:t>
            </a:r>
          </a:p>
          <a:p>
            <a:r>
              <a:rPr lang="cs-CZ" dirty="0" smtClean="0"/>
              <a:t> </a:t>
            </a:r>
          </a:p>
          <a:p>
            <a:r>
              <a:rPr lang="cs-CZ" dirty="0" smtClean="0"/>
              <a:t>b) pořadové číslo, pod kterým je vidimace zapsána v ověřovací knize,</a:t>
            </a:r>
          </a:p>
          <a:p>
            <a:r>
              <a:rPr lang="cs-CZ" dirty="0" smtClean="0"/>
              <a:t> </a:t>
            </a:r>
          </a:p>
          <a:p>
            <a:r>
              <a:rPr lang="cs-CZ" dirty="0" smtClean="0"/>
              <a:t>c) údaj o tom, že </a:t>
            </a:r>
            <a:r>
              <a:rPr lang="cs-CZ" dirty="0" err="1" smtClean="0"/>
              <a:t>vidimovaná</a:t>
            </a:r>
            <a:r>
              <a:rPr lang="cs-CZ" dirty="0" smtClean="0"/>
              <a:t> listina se doslova shoduje s listinou, z níž byla pořízena, a zda tato listina je</a:t>
            </a:r>
          </a:p>
          <a:p>
            <a:r>
              <a:rPr lang="cs-CZ" dirty="0" smtClean="0"/>
              <a:t>1. prvopisem,</a:t>
            </a:r>
          </a:p>
          <a:p>
            <a:r>
              <a:rPr lang="cs-CZ" dirty="0" smtClean="0"/>
              <a:t>2. již ověřenou </a:t>
            </a:r>
            <a:r>
              <a:rPr lang="cs-CZ" dirty="0" err="1" smtClean="0"/>
              <a:t>vidimovanou</a:t>
            </a:r>
            <a:r>
              <a:rPr lang="cs-CZ" dirty="0" smtClean="0"/>
              <a:t> listinou,</a:t>
            </a:r>
          </a:p>
          <a:p>
            <a:r>
              <a:rPr lang="cs-CZ" dirty="0" smtClean="0"/>
              <a:t>3. opisem nebo kopií pořízenou ze spisu 4) , nebo</a:t>
            </a:r>
          </a:p>
          <a:p>
            <a:r>
              <a:rPr lang="cs-CZ" dirty="0" smtClean="0"/>
              <a:t>4. stejnopisem písemného vyhotovení rozhodnutí nebo výroku rozhodnutí vydaného podle zvláštního právního předpisu ,</a:t>
            </a:r>
          </a:p>
          <a:p>
            <a:r>
              <a:rPr lang="cs-CZ" dirty="0" smtClean="0"/>
              <a:t>a z kolika stran se skládá,</a:t>
            </a:r>
          </a:p>
          <a:p>
            <a:r>
              <a:rPr lang="cs-CZ" dirty="0" smtClean="0"/>
              <a:t> </a:t>
            </a:r>
          </a:p>
          <a:p>
            <a:r>
              <a:rPr lang="cs-CZ" dirty="0" smtClean="0"/>
              <a:t>d) údaj o tom, z kolika stran se skládá </a:t>
            </a:r>
            <a:r>
              <a:rPr lang="cs-CZ" dirty="0" err="1" smtClean="0"/>
              <a:t>vidimovaná</a:t>
            </a:r>
            <a:r>
              <a:rPr lang="cs-CZ" dirty="0" smtClean="0"/>
              <a:t> listina,</a:t>
            </a:r>
          </a:p>
          <a:p>
            <a:r>
              <a:rPr lang="cs-CZ" dirty="0" smtClean="0"/>
              <a:t> </a:t>
            </a:r>
          </a:p>
          <a:p>
            <a:r>
              <a:rPr lang="cs-CZ" dirty="0" smtClean="0"/>
              <a:t>e) údaj o tom, zda je </a:t>
            </a:r>
            <a:r>
              <a:rPr lang="cs-CZ" dirty="0" err="1" smtClean="0"/>
              <a:t>vidimovaná</a:t>
            </a:r>
            <a:r>
              <a:rPr lang="cs-CZ" dirty="0" smtClean="0"/>
              <a:t> listina opisem úplným nebo částečným nebo zda jde o kopii úplnou nebo částečnou,</a:t>
            </a:r>
          </a:p>
          <a:p>
            <a:r>
              <a:rPr lang="cs-CZ" dirty="0" smtClean="0"/>
              <a:t> </a:t>
            </a:r>
          </a:p>
          <a:p>
            <a:r>
              <a:rPr lang="cs-CZ" dirty="0" smtClean="0"/>
              <a:t>f) datum provedení vidimace,</a:t>
            </a:r>
          </a:p>
          <a:p>
            <a:r>
              <a:rPr lang="cs-CZ" dirty="0" smtClean="0"/>
              <a:t> </a:t>
            </a:r>
          </a:p>
          <a:p>
            <a:r>
              <a:rPr lang="cs-CZ" dirty="0" smtClean="0"/>
              <a:t>g) jméno, popřípadě jména, příjmení a podpis úředníka, starosty anebo místostarosty, zaměstnance zařazeného do újezdního úřadu, zaměstnance držitele poštovní licence nebo zaměstnance Hospodářské komory České republiky (dále jen "ověřující osoba"), který vidimaci provedl.</a:t>
            </a:r>
          </a:p>
          <a:p>
            <a:r>
              <a:rPr lang="cs-CZ" b="1" dirty="0" smtClean="0"/>
              <a:t>Vyznačení ověřovací doložky </a:t>
            </a:r>
            <a:endParaRPr lang="cs-CZ" dirty="0" smtClean="0"/>
          </a:p>
          <a:p>
            <a:r>
              <a:rPr lang="cs-CZ" dirty="0" smtClean="0"/>
              <a:t> </a:t>
            </a:r>
          </a:p>
          <a:p>
            <a:r>
              <a:rPr lang="cs-CZ" dirty="0" smtClean="0"/>
              <a:t>Ověřovací doložka se vyznačí na listině, která je </a:t>
            </a:r>
            <a:r>
              <a:rPr lang="cs-CZ" dirty="0" err="1" smtClean="0"/>
              <a:t>vidimována</a:t>
            </a:r>
            <a:r>
              <a:rPr lang="cs-CZ" dirty="0" smtClean="0"/>
              <a:t>, formou</a:t>
            </a:r>
          </a:p>
          <a:p>
            <a:r>
              <a:rPr lang="cs-CZ" dirty="0" smtClean="0"/>
              <a:t> </a:t>
            </a:r>
          </a:p>
          <a:p>
            <a:r>
              <a:rPr lang="cs-CZ" dirty="0" smtClean="0"/>
              <a:t>a) otisku razítka a ručním vypsáním údajů uvedených v </a:t>
            </a:r>
            <a:r>
              <a:rPr lang="cs-CZ" b="1" dirty="0" smtClean="0"/>
              <a:t>§ 8 zákona č. 21/2006 Sb.</a:t>
            </a:r>
            <a:r>
              <a:rPr lang="cs-CZ" dirty="0" smtClean="0"/>
              <a:t> ověřující osobou, nebo</a:t>
            </a:r>
          </a:p>
          <a:p>
            <a:r>
              <a:rPr lang="cs-CZ" dirty="0" smtClean="0"/>
              <a:t> </a:t>
            </a:r>
          </a:p>
          <a:p>
            <a:r>
              <a:rPr lang="cs-CZ" dirty="0" smtClean="0"/>
              <a:t>b) výtisku opatřeného pomocí výpočetní techniky, který obsahuje údaje uvedené v § 8 zákona . Výtisk je vytištěn na samolepicím štítku, nebo na listině, anebo na samostatném listu papíru. Štítek se nalepí na </a:t>
            </a:r>
            <a:r>
              <a:rPr lang="cs-CZ" dirty="0" err="1" smtClean="0"/>
              <a:t>vidimovanou</a:t>
            </a:r>
            <a:r>
              <a:rPr lang="cs-CZ" dirty="0" smtClean="0"/>
              <a:t> listinu a opatří se otiskem úředního razítka tak, že část otisku úředního razítka je otištěna na </a:t>
            </a:r>
            <a:r>
              <a:rPr lang="cs-CZ" dirty="0" err="1" smtClean="0"/>
              <a:t>vidimované</a:t>
            </a:r>
            <a:r>
              <a:rPr lang="cs-CZ" dirty="0" smtClean="0"/>
              <a:t> listině a část otisku úředního razítka je otištěna na tomto štítku. Výtisk ověřovací doložky na samostatném listu papíru se pevně spojí s </a:t>
            </a:r>
            <a:r>
              <a:rPr lang="cs-CZ" dirty="0" err="1" smtClean="0"/>
              <a:t>vidimovanou</a:t>
            </a:r>
            <a:r>
              <a:rPr lang="cs-CZ" dirty="0" smtClean="0"/>
              <a:t> listinou způsobem uvedeným v </a:t>
            </a:r>
            <a:r>
              <a:rPr lang="cs-CZ" b="1" dirty="0" smtClean="0"/>
              <a:t>§ 2 odst. 2  vyhláška č. 36/2006.</a:t>
            </a:r>
            <a:endParaRPr lang="cs-CZ" dirty="0" smtClean="0"/>
          </a:p>
          <a:p>
            <a:r>
              <a:rPr lang="cs-CZ" dirty="0" smtClean="0"/>
              <a:t> </a:t>
            </a:r>
          </a:p>
          <a:p>
            <a:r>
              <a:rPr lang="cs-CZ" dirty="0" smtClean="0"/>
              <a:t>            </a:t>
            </a:r>
          </a:p>
          <a:p>
            <a:r>
              <a:rPr lang="cs-CZ" dirty="0" smtClean="0"/>
              <a:t>            Ověřovací doložka se opatří otiskem jmenovky ověřující osoby, anebo ručním vypsáním jména, případně jmen a příjmení hůlkovým písmem, není-li jméno, případně jména, a příjmení součástí výtisku vyhotoveného pomocí výpočetní techniky, jejím podpisem a úředním razítkem.</a:t>
            </a:r>
          </a:p>
          <a:p>
            <a:endParaRPr lang="cs-CZ" dirty="0"/>
          </a:p>
        </p:txBody>
      </p:sp>
      <p:sp>
        <p:nvSpPr>
          <p:cNvPr id="4" name="Zástupný symbol pro číslo snímku 3"/>
          <p:cNvSpPr>
            <a:spLocks noGrp="1"/>
          </p:cNvSpPr>
          <p:nvPr>
            <p:ph type="sldNum" sz="quarter" idx="10"/>
          </p:nvPr>
        </p:nvSpPr>
        <p:spPr/>
        <p:txBody>
          <a:bodyPr/>
          <a:lstStyle/>
          <a:p>
            <a:fld id="{4C61B42F-2114-4995-A8DA-ED89A25493B7}" type="slidenum">
              <a:rPr lang="cs-CZ" smtClean="0"/>
              <a:pPr/>
              <a:t>18</a:t>
            </a:fld>
            <a:endParaRPr lang="cs-CZ"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fontScale="85000" lnSpcReduction="20000"/>
          </a:bodyPr>
          <a:lstStyle/>
          <a:p>
            <a:r>
              <a:rPr lang="cs-CZ" dirty="0" smtClean="0"/>
              <a:t>Kdy se vidimace se neprovede (stanoví </a:t>
            </a:r>
            <a:r>
              <a:rPr lang="cs-CZ" b="1" dirty="0" smtClean="0"/>
              <a:t>§ 9 zákona 21/2006 Sb.</a:t>
            </a:r>
            <a:r>
              <a:rPr lang="cs-CZ" dirty="0" smtClean="0"/>
              <a:t>)</a:t>
            </a:r>
          </a:p>
          <a:p>
            <a:r>
              <a:rPr lang="cs-CZ" dirty="0" smtClean="0"/>
              <a:t>  </a:t>
            </a:r>
          </a:p>
          <a:p>
            <a:r>
              <a:rPr lang="cs-CZ" dirty="0" smtClean="0"/>
              <a:t>a) je-li listinou, z níž je </a:t>
            </a:r>
            <a:r>
              <a:rPr lang="cs-CZ" dirty="0" err="1" smtClean="0"/>
              <a:t>vidimovaná</a:t>
            </a:r>
            <a:r>
              <a:rPr lang="cs-CZ" dirty="0" smtClean="0"/>
              <a:t> listina pořízena, listina, jejíž jedinečnost nelze </a:t>
            </a:r>
            <a:r>
              <a:rPr lang="cs-CZ" dirty="0" err="1" smtClean="0"/>
              <a:t>vidimovanou</a:t>
            </a:r>
            <a:r>
              <a:rPr lang="cs-CZ" dirty="0" smtClean="0"/>
              <a:t> listinou nahradit, zejména občanský průkaz, cestovní doklad, zbrojní průkaz, řidičský průkaz, vojenská knížka, služební průkaz, </a:t>
            </a:r>
            <a:r>
              <a:rPr lang="cs-CZ" dirty="0" err="1" smtClean="0"/>
              <a:t>průkaz</a:t>
            </a:r>
            <a:r>
              <a:rPr lang="cs-CZ" dirty="0" smtClean="0"/>
              <a:t> o povolení k pobytu cizince, rybářský lístek, lovecký lístek nebo jiný průkaz, vkladní knížka, šek, směnka nebo jiný cenný papír, los, sázenka, protest směnky, geometrický plán, rys nebo technická kresba,</a:t>
            </a:r>
          </a:p>
          <a:p>
            <a:r>
              <a:rPr lang="cs-CZ" dirty="0" smtClean="0"/>
              <a:t> </a:t>
            </a:r>
          </a:p>
          <a:p>
            <a:r>
              <a:rPr lang="cs-CZ" dirty="0" smtClean="0"/>
              <a:t>b) je-li listina, z níž je </a:t>
            </a:r>
            <a:r>
              <a:rPr lang="cs-CZ" dirty="0" err="1" smtClean="0"/>
              <a:t>vidimovaná</a:t>
            </a:r>
            <a:r>
              <a:rPr lang="cs-CZ" dirty="0" smtClean="0"/>
              <a:t> listina pořízena, psána v jiném než českém nebo slovenském jazyce a neovládá-li ověřující osoba jazyk, v němž je listina psána a není-li současně předložena v úředně ověřeném překladu do jazyka českého 6) ; to neplatí, byla-li kopie listiny pořízena ověřující osobou na kopírovacím zařízení, a to na náklady žadatele,</a:t>
            </a:r>
          </a:p>
          <a:p>
            <a:r>
              <a:rPr lang="cs-CZ" dirty="0" smtClean="0"/>
              <a:t> </a:t>
            </a:r>
          </a:p>
          <a:p>
            <a:r>
              <a:rPr lang="cs-CZ" dirty="0" smtClean="0"/>
              <a:t>c) je-li listina opatřena plastickým textem nebo otiskem plastického razítka,</a:t>
            </a:r>
          </a:p>
          <a:p>
            <a:r>
              <a:rPr lang="cs-CZ" dirty="0" smtClean="0"/>
              <a:t> </a:t>
            </a:r>
          </a:p>
          <a:p>
            <a:r>
              <a:rPr lang="cs-CZ" dirty="0" smtClean="0"/>
              <a:t>d) jsou-li ve </a:t>
            </a:r>
            <a:r>
              <a:rPr lang="cs-CZ" dirty="0" err="1" smtClean="0"/>
              <a:t>vidimované</a:t>
            </a:r>
            <a:r>
              <a:rPr lang="cs-CZ" dirty="0" smtClean="0"/>
              <a:t> listině změny, doplňky, vsuvky nebo škrty, které by mohly zeslabit její věrohodnost,</a:t>
            </a:r>
          </a:p>
          <a:p>
            <a:r>
              <a:rPr lang="cs-CZ" dirty="0" smtClean="0"/>
              <a:t> </a:t>
            </a:r>
          </a:p>
          <a:p>
            <a:r>
              <a:rPr lang="cs-CZ" dirty="0" smtClean="0"/>
              <a:t>e) jestliže se </a:t>
            </a:r>
            <a:r>
              <a:rPr lang="cs-CZ" dirty="0" err="1" smtClean="0"/>
              <a:t>vidimovaná</a:t>
            </a:r>
            <a:r>
              <a:rPr lang="cs-CZ" dirty="0" smtClean="0"/>
              <a:t> listina doslovně neshoduje s listinou, z níž byla pořízena,</a:t>
            </a:r>
          </a:p>
          <a:p>
            <a:r>
              <a:rPr lang="cs-CZ" dirty="0" smtClean="0"/>
              <a:t> </a:t>
            </a:r>
          </a:p>
          <a:p>
            <a:r>
              <a:rPr lang="cs-CZ" dirty="0" smtClean="0"/>
              <a:t>f) není-li z </a:t>
            </a:r>
            <a:r>
              <a:rPr lang="cs-CZ" dirty="0" err="1" smtClean="0"/>
              <a:t>vidimované</a:t>
            </a:r>
            <a:r>
              <a:rPr lang="cs-CZ" dirty="0" smtClean="0"/>
              <a:t> listiny patrné, zda se jedná o</a:t>
            </a:r>
          </a:p>
          <a:p>
            <a:r>
              <a:rPr lang="cs-CZ" dirty="0" smtClean="0"/>
              <a:t>1. prvopis,</a:t>
            </a:r>
          </a:p>
          <a:p>
            <a:r>
              <a:rPr lang="cs-CZ" dirty="0" smtClean="0"/>
              <a:t>2. již ověřenou </a:t>
            </a:r>
            <a:r>
              <a:rPr lang="cs-CZ" dirty="0" err="1" smtClean="0"/>
              <a:t>vidimovanou</a:t>
            </a:r>
            <a:r>
              <a:rPr lang="cs-CZ" dirty="0" smtClean="0"/>
              <a:t> listinu,</a:t>
            </a:r>
          </a:p>
          <a:p>
            <a:r>
              <a:rPr lang="cs-CZ" dirty="0" smtClean="0"/>
              <a:t>3. opis anebo kopii pořízenou ze spisu, nebo</a:t>
            </a:r>
          </a:p>
          <a:p>
            <a:r>
              <a:rPr lang="cs-CZ" dirty="0" smtClean="0"/>
              <a:t>4. stejnopis písemného vyhotovení rozhodnutí anebo výroku rozhodnutí vydaného podle zvláštního právního předpisu </a:t>
            </a:r>
          </a:p>
          <a:p>
            <a:r>
              <a:rPr lang="cs-CZ" dirty="0" smtClean="0"/>
              <a:t>Pokud úřad shledá, že nelze provést ověření, je povinen o tom na požádání písemně uvědomit dotčenou osobu a sdělit důvody, které  k tomuto závěru vedly (§ 155ods. 3 zákona č. 500/2004 Sb., správní řád, ve znění zákona č. 413/2005 Sb.).</a:t>
            </a:r>
          </a:p>
          <a:p>
            <a:r>
              <a:rPr lang="cs-CZ" dirty="0" smtClean="0"/>
              <a:t>Výčet listin, které nelze </a:t>
            </a:r>
            <a:r>
              <a:rPr lang="cs-CZ" dirty="0" err="1" smtClean="0"/>
              <a:t>vidimovat</a:t>
            </a:r>
            <a:r>
              <a:rPr lang="cs-CZ" dirty="0" smtClean="0"/>
              <a:t>, není úplný. Nově se např. můžete setkat s formulářem Záznam o dopravní nehodě. Původní tiskopis se skládá ze tří částí, které se vyplňují průpisem a každou </a:t>
            </a:r>
            <a:r>
              <a:rPr lang="cs-CZ" dirty="0" err="1" smtClean="0"/>
              <a:t>čast</a:t>
            </a:r>
            <a:r>
              <a:rPr lang="cs-CZ" dirty="0" smtClean="0"/>
              <a:t> si ponechá po oddělení někdo jiný (účastníci nehody, pojišťovna). Vidimaci tohoto dokumentu nelze provést, protože po oddělení do něj mohly být učiněny změny.</a:t>
            </a:r>
          </a:p>
          <a:p>
            <a:endParaRPr lang="cs-CZ" dirty="0"/>
          </a:p>
        </p:txBody>
      </p:sp>
      <p:sp>
        <p:nvSpPr>
          <p:cNvPr id="4" name="Zástupný symbol pro číslo snímku 3"/>
          <p:cNvSpPr>
            <a:spLocks noGrp="1"/>
          </p:cNvSpPr>
          <p:nvPr>
            <p:ph type="sldNum" sz="quarter" idx="10"/>
          </p:nvPr>
        </p:nvSpPr>
        <p:spPr/>
        <p:txBody>
          <a:bodyPr/>
          <a:lstStyle/>
          <a:p>
            <a:fld id="{4C61B42F-2114-4995-A8DA-ED89A25493B7}" type="slidenum">
              <a:rPr lang="cs-CZ" smtClean="0"/>
              <a:pPr/>
              <a:t>19</a:t>
            </a:fld>
            <a:endParaRPr lang="cs-CZ"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4C61B42F-2114-4995-A8DA-ED89A25493B7}" type="slidenum">
              <a:rPr lang="cs-CZ" smtClean="0"/>
              <a:pPr/>
              <a:t>2</a:t>
            </a:fld>
            <a:endParaRPr lang="cs-CZ" dirty="0"/>
          </a:p>
        </p:txBody>
      </p:sp>
    </p:spTree>
    <p:extLst>
      <p:ext uri="{BB962C8B-B14F-4D97-AF65-F5344CB8AC3E}">
        <p14:creationId xmlns:p14="http://schemas.microsoft.com/office/powerpoint/2010/main" xmlns="" val="421276718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fontScale="85000" lnSpcReduction="20000"/>
          </a:bodyPr>
          <a:lstStyle/>
          <a:p>
            <a:r>
              <a:rPr lang="cs-CZ" b="1" dirty="0" smtClean="0"/>
              <a:t>Vidimace vícejazyčných listin</a:t>
            </a:r>
            <a:endParaRPr lang="cs-CZ" dirty="0" smtClean="0"/>
          </a:p>
          <a:p>
            <a:r>
              <a:rPr lang="cs-CZ" b="1" dirty="0" smtClean="0"/>
              <a:t> </a:t>
            </a:r>
            <a:endParaRPr lang="cs-CZ" dirty="0" smtClean="0"/>
          </a:p>
          <a:p>
            <a:r>
              <a:rPr lang="cs-CZ" dirty="0" smtClean="0"/>
              <a:t>                        a)        Je-li listina, z níž je </a:t>
            </a:r>
            <a:r>
              <a:rPr lang="cs-CZ" dirty="0" err="1" smtClean="0"/>
              <a:t>vidimovaná</a:t>
            </a:r>
            <a:r>
              <a:rPr lang="cs-CZ" dirty="0" smtClean="0"/>
              <a:t> listina pořízena, úředním formulářem, který obsahuje předtištěné </a:t>
            </a:r>
            <a:r>
              <a:rPr lang="cs-CZ" b="1" dirty="0" smtClean="0"/>
              <a:t>dvojjazyčné, resp. vícejazyčné rubriky</a:t>
            </a:r>
            <a:r>
              <a:rPr lang="cs-CZ" dirty="0" smtClean="0"/>
              <a:t> pro vyplnění osobních údajů (např. Jméno/</a:t>
            </a:r>
            <a:r>
              <a:rPr lang="cs-CZ" dirty="0" err="1" smtClean="0"/>
              <a:t>Name</a:t>
            </a:r>
            <a:r>
              <a:rPr lang="cs-CZ" dirty="0" smtClean="0"/>
              <a:t>/</a:t>
            </a:r>
            <a:r>
              <a:rPr lang="cs-CZ" dirty="0" err="1" smtClean="0"/>
              <a:t>Vorname</a:t>
            </a:r>
            <a:r>
              <a:rPr lang="cs-CZ" dirty="0" smtClean="0"/>
              <a:t>), lze vidimaci takové listiny provést. Vyžadovat  od žadatele její opatření úředním překladem z cizích jazyků do jazyka českého považujeme v těchto případech za zcela nadbytečné. Text sice obsahuje cizojazyčnou legendu k českému textu, ale z celého kontextu vyplývá, že ověřující osoba je schopna bez obtíží porozumět obsahu předložené listiny. Předpokladem k provedení vidimace takové listiny však je, že je pořízena a současně i vyplněna v českém, popř. slovenském jazyce. jedná se například o vysvědčení o právní způsobilosti k uzavření manželství státního občana České republiky v cizině nebo s cizincem, formulář pro výplatu důchodů ze zahraničí, potvrzení o žití apod.</a:t>
            </a:r>
          </a:p>
          <a:p>
            <a:r>
              <a:rPr lang="cs-CZ" dirty="0" smtClean="0"/>
              <a:t> </a:t>
            </a:r>
          </a:p>
          <a:p>
            <a:r>
              <a:rPr lang="cs-CZ" dirty="0" smtClean="0"/>
              <a:t>            Zdůrazňujeme, že je třeba ověřující osobou rozlišovat případy, kdy uvedené vícejazyčné formuláře, resp. jejich jednotlivé rubriky pro vyplnění, jsou sice pořízeny i v českém jazyce, avšak vyplněny jsou v cizím jazyce (např. v ruštině, vietnamštině apod.). Pokud ověřující osoba tento jazyk neovládá a není připojen úřední překlad do jazyka českého, nelze v takovém případě vidimaci uvedeného formuláře (§ 9 písm. b) zákona o ověřování) provést. V těchto případech ověřující osoba na požádání písemně uvědomí žadatele a sdělí důvody, které k tomuto závěru vedly </a:t>
            </a:r>
            <a:r>
              <a:rPr lang="cs-CZ" b="1" dirty="0" smtClean="0"/>
              <a:t>(§ 155 odst. 3 zákon č. 500/2004 Sb., správní řád, ve znění zákona č. 413/2005 Sb., dále jen „správní řád“).</a:t>
            </a:r>
            <a:endParaRPr lang="cs-CZ" dirty="0" smtClean="0"/>
          </a:p>
          <a:p>
            <a:r>
              <a:rPr lang="cs-CZ" dirty="0" smtClean="0"/>
              <a:t> </a:t>
            </a:r>
          </a:p>
          <a:p>
            <a:r>
              <a:rPr lang="cs-CZ" dirty="0" smtClean="0"/>
              <a:t>            b)        Je-li listina, z níž je </a:t>
            </a:r>
            <a:r>
              <a:rPr lang="cs-CZ" dirty="0" err="1" smtClean="0"/>
              <a:t>vidimovaná</a:t>
            </a:r>
            <a:r>
              <a:rPr lang="cs-CZ" dirty="0" smtClean="0"/>
              <a:t> listina pořízena, psána vedle českého nebo slovenského jazyka současně i cizím jazykem, přičemž není připojen úřední překlad do jazyka českého a ověřující osoba, která jej neovládá, tak nemůže dostatečně posoudit, zda cizí text odpovídá textu v českém jazyce - nejedná se tedy o předtištěné vícejazyčné názvy jednotlivých rubrik formuláře - viz výše, ale o souvislý text (např. potvrzení o narození vydané zastupitelským úřadem cizího státu na území České republiky, které je psáno v anglickém a současně v českém jazyce, plná moc apod.), nelze v těchto případech vidimaci listiny provést </a:t>
            </a:r>
            <a:r>
              <a:rPr lang="cs-CZ" b="1" dirty="0" smtClean="0"/>
              <a:t>(§ 9 písm. b) zákona o ověřování</a:t>
            </a:r>
            <a:r>
              <a:rPr lang="cs-CZ" dirty="0" smtClean="0"/>
              <a:t>). </a:t>
            </a:r>
          </a:p>
          <a:p>
            <a:r>
              <a:rPr lang="cs-CZ" dirty="0" smtClean="0"/>
              <a:t>Ověřující osoba přitom postupuje v souladu se správním řádem - viz výše (§ 155 odst. 3 správního řádu).</a:t>
            </a:r>
          </a:p>
          <a:p>
            <a:r>
              <a:rPr lang="cs-CZ" dirty="0" smtClean="0"/>
              <a:t> </a:t>
            </a:r>
            <a:r>
              <a:rPr lang="cs-CZ" b="1" dirty="0" smtClean="0"/>
              <a:t>Toto neplatí, byla-li kopie pořízena ověřující osobou na kopírovacím zařízení úřadu</a:t>
            </a:r>
            <a:r>
              <a:rPr lang="cs-CZ" dirty="0" smtClean="0"/>
              <a:t>, a to na náklady žadatele (viz zákon </a:t>
            </a:r>
            <a:r>
              <a:rPr lang="cs-CZ" b="1" dirty="0" smtClean="0"/>
              <a:t>č. 189/2008 Sb. , kterým se změnilo ustanovení §9 </a:t>
            </a:r>
            <a:r>
              <a:rPr lang="cs-CZ" b="1" dirty="0" err="1" smtClean="0"/>
              <a:t>písm.b</a:t>
            </a:r>
            <a:r>
              <a:rPr lang="cs-CZ" b="1" dirty="0" smtClean="0"/>
              <a:t> zákona č. 21/2006</a:t>
            </a:r>
            <a:r>
              <a:rPr lang="cs-CZ" dirty="0" smtClean="0"/>
              <a:t>).</a:t>
            </a:r>
          </a:p>
          <a:p>
            <a:endParaRPr lang="cs-CZ" dirty="0"/>
          </a:p>
        </p:txBody>
      </p:sp>
      <p:sp>
        <p:nvSpPr>
          <p:cNvPr id="4" name="Zástupný symbol pro číslo snímku 3"/>
          <p:cNvSpPr>
            <a:spLocks noGrp="1"/>
          </p:cNvSpPr>
          <p:nvPr>
            <p:ph type="sldNum" sz="quarter" idx="10"/>
          </p:nvPr>
        </p:nvSpPr>
        <p:spPr/>
        <p:txBody>
          <a:bodyPr/>
          <a:lstStyle/>
          <a:p>
            <a:fld id="{4C61B42F-2114-4995-A8DA-ED89A25493B7}" type="slidenum">
              <a:rPr lang="cs-CZ" smtClean="0"/>
              <a:pPr/>
              <a:t>20</a:t>
            </a:fld>
            <a:endParaRPr lang="cs-CZ"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fontScale="92500" lnSpcReduction="20000"/>
          </a:bodyPr>
          <a:lstStyle/>
          <a:p>
            <a:r>
              <a:rPr lang="cs-CZ" b="1" dirty="0" smtClean="0"/>
              <a:t>Legalizace</a:t>
            </a:r>
            <a:endParaRPr lang="cs-CZ" dirty="0" smtClean="0"/>
          </a:p>
          <a:p>
            <a:r>
              <a:rPr lang="cs-CZ" dirty="0" smtClean="0"/>
              <a:t> </a:t>
            </a:r>
          </a:p>
          <a:p>
            <a:r>
              <a:rPr lang="cs-CZ" dirty="0" smtClean="0"/>
              <a:t>§ 10</a:t>
            </a:r>
          </a:p>
          <a:p>
            <a:r>
              <a:rPr lang="cs-CZ" dirty="0" smtClean="0"/>
              <a:t> </a:t>
            </a:r>
          </a:p>
          <a:p>
            <a:r>
              <a:rPr lang="cs-CZ" dirty="0" smtClean="0"/>
              <a:t>            (1) Legalizací se ověřuje, že žadatel listinu před ověřující osobou vlastnoručně podepsal nebo podpis na listině uznal za vlastní.</a:t>
            </a:r>
          </a:p>
          <a:p>
            <a:r>
              <a:rPr lang="cs-CZ" dirty="0" smtClean="0"/>
              <a:t> </a:t>
            </a:r>
          </a:p>
          <a:p>
            <a:r>
              <a:rPr lang="cs-CZ" dirty="0" smtClean="0"/>
              <a:t>            (2) Legalizací se nepotvrzuje správnost ani pravdivost údajů uvedených v listině ani jejich soulad s právními předpisy. Úřad za obsah listiny neodpovídá.</a:t>
            </a:r>
          </a:p>
          <a:p>
            <a:r>
              <a:rPr lang="cs-CZ" dirty="0" smtClean="0"/>
              <a:t> </a:t>
            </a:r>
          </a:p>
          <a:p>
            <a:r>
              <a:rPr lang="cs-CZ" dirty="0" smtClean="0"/>
              <a:t>            (3) Legalizace se provádí na žádost.</a:t>
            </a:r>
          </a:p>
          <a:p>
            <a:r>
              <a:rPr lang="cs-CZ" dirty="0" smtClean="0"/>
              <a:t> </a:t>
            </a:r>
          </a:p>
          <a:p>
            <a:r>
              <a:rPr lang="cs-CZ" dirty="0" smtClean="0"/>
              <a:t>            (4) Je-li legalizován podpis na listině, která je psána v jiném než českém nebo slovenském jazyce a není-li současně předložena v úředně ověřeném překladu do jazyka českého, legalizace se neprovede.</a:t>
            </a:r>
          </a:p>
          <a:p>
            <a:r>
              <a:rPr lang="cs-CZ" dirty="0" smtClean="0"/>
              <a:t> </a:t>
            </a:r>
          </a:p>
          <a:p>
            <a:r>
              <a:rPr lang="cs-CZ" dirty="0" smtClean="0"/>
              <a:t>            (5) Nemůže-li žadatel číst nebo psát, provede se legalizace za účasti dvou svědků.</a:t>
            </a:r>
          </a:p>
          <a:p>
            <a:r>
              <a:rPr lang="cs-CZ" dirty="0" smtClean="0"/>
              <a:t> </a:t>
            </a:r>
          </a:p>
          <a:p>
            <a:r>
              <a:rPr lang="cs-CZ" dirty="0" smtClean="0"/>
              <a:t>            (6) Účast dvou svědků se k legalizaci nevyžaduje, má-li ten, kdo nemůže číst nebo psát, schopnost seznámit se s obsahem listiny s pomocí přístrojů nebo speciálních pomůcek nebo prostřednictvím jiné osoby, kterou si zvolí, a je schopen vlastnoručně listinu podepsat.</a:t>
            </a:r>
          </a:p>
          <a:p>
            <a:r>
              <a:rPr lang="cs-CZ" dirty="0" smtClean="0"/>
              <a:t> </a:t>
            </a:r>
          </a:p>
          <a:p>
            <a:r>
              <a:rPr lang="cs-CZ" dirty="0" smtClean="0"/>
              <a:t>§ 11</a:t>
            </a:r>
          </a:p>
          <a:p>
            <a:r>
              <a:rPr lang="cs-CZ" dirty="0" smtClean="0"/>
              <a:t> </a:t>
            </a:r>
          </a:p>
          <a:p>
            <a:r>
              <a:rPr lang="cs-CZ" dirty="0" smtClean="0"/>
              <a:t>            (1) Legalizace se na listině nebo na listu pevně s ní spojeném vyznačí ověřovací doložkou a otiskem úředního razítka.</a:t>
            </a:r>
          </a:p>
          <a:p>
            <a:r>
              <a:rPr lang="cs-CZ" dirty="0" smtClean="0"/>
              <a:t> </a:t>
            </a:r>
          </a:p>
          <a:p>
            <a:r>
              <a:rPr lang="cs-CZ" dirty="0" smtClean="0"/>
              <a:t>            (2) Je-li legalizován podpis žadatele na listině, která je nedílnou součástí souboru listin, jednotlivé listy se pevně spojí do svazku, požádá-li o to žadatel, jehož podpis je legalizován.</a:t>
            </a:r>
          </a:p>
          <a:p>
            <a:r>
              <a:rPr lang="cs-CZ" dirty="0" smtClean="0"/>
              <a:t> </a:t>
            </a:r>
          </a:p>
          <a:p>
            <a:r>
              <a:rPr lang="cs-CZ" dirty="0" smtClean="0"/>
              <a:t>            (3) Způsob spojení listin podle odstavce 2 stanoví prováděcí právní předpis.</a:t>
            </a:r>
          </a:p>
          <a:p>
            <a:endParaRPr lang="cs-CZ" dirty="0"/>
          </a:p>
        </p:txBody>
      </p:sp>
      <p:sp>
        <p:nvSpPr>
          <p:cNvPr id="4" name="Zástupný symbol pro číslo snímku 3"/>
          <p:cNvSpPr>
            <a:spLocks noGrp="1"/>
          </p:cNvSpPr>
          <p:nvPr>
            <p:ph type="sldNum" sz="quarter" idx="10"/>
          </p:nvPr>
        </p:nvSpPr>
        <p:spPr/>
        <p:txBody>
          <a:bodyPr/>
          <a:lstStyle/>
          <a:p>
            <a:fld id="{4C61B42F-2114-4995-A8DA-ED89A25493B7}" type="slidenum">
              <a:rPr lang="cs-CZ" smtClean="0"/>
              <a:pPr/>
              <a:t>21</a:t>
            </a:fld>
            <a:endParaRPr lang="cs-CZ"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r>
              <a:rPr lang="cs-CZ" b="1" dirty="0" smtClean="0"/>
              <a:t>Vyznačení ověřovací doložky</a:t>
            </a:r>
            <a:endParaRPr lang="cs-CZ" dirty="0" smtClean="0"/>
          </a:p>
          <a:p>
            <a:r>
              <a:rPr lang="cs-CZ" dirty="0" smtClean="0"/>
              <a:t> Ověřovací doložka se vyznačí na listině, na které je legalizován podpis, formou</a:t>
            </a:r>
          </a:p>
          <a:p>
            <a:r>
              <a:rPr lang="cs-CZ" dirty="0" smtClean="0"/>
              <a:t> </a:t>
            </a:r>
          </a:p>
          <a:p>
            <a:r>
              <a:rPr lang="cs-CZ" dirty="0" smtClean="0"/>
              <a:t>a) otisku razítka a ručním vypsáním údajů uvedených v § 12 (zákona  o </a:t>
            </a:r>
            <a:r>
              <a:rPr lang="cs-CZ" dirty="0" err="1" smtClean="0"/>
              <a:t>ověřovíní</a:t>
            </a:r>
            <a:r>
              <a:rPr lang="cs-CZ" dirty="0" smtClean="0"/>
              <a:t>) ověřující osobou, nebo</a:t>
            </a:r>
          </a:p>
          <a:p>
            <a:r>
              <a:rPr lang="cs-CZ" dirty="0" smtClean="0"/>
              <a:t> </a:t>
            </a:r>
          </a:p>
          <a:p>
            <a:r>
              <a:rPr lang="cs-CZ" dirty="0" smtClean="0"/>
              <a:t>b) výtisku opatřeného pomocí výpočetní techniky, který obsahuje údaje uvedené v § 12 (zákona  o ověřování). Výtisk je vytištěn na samolepicím štítku, nebo na listině, anebo na samostatném listu papíru. Štítek se nalepí na listinu, na které je podpis legalizován, a opatří se otiskem úředního razítka tak, že část otisku úředního razítka je otištěna na listině, na které je podpis legalizován, a část otisku úředního razítka je otištěna na tomto štítku. Výtisk ověřovací doložky na samostatném listu papíru se pevně spojí s listinou, na které je podpis legalizován, způsobem uvedeným v ustanovení § 3 odst. 2  (vyhláška 36/2006 Sb.).</a:t>
            </a:r>
          </a:p>
          <a:p>
            <a:r>
              <a:rPr lang="cs-CZ" dirty="0" smtClean="0"/>
              <a:t> </a:t>
            </a:r>
          </a:p>
          <a:p>
            <a:r>
              <a:rPr lang="cs-CZ" dirty="0" smtClean="0"/>
              <a:t>             Ověřovací doložka se opatří otiskem jmenovky ověřující osoby, anebo ručním vypsáním jména, případně jmen a příjmení hůlkovým písmem, není-li jméno, případně jména, a příjmení součástí výtisku vyhotoveného pomocí výpočetní techniky, jejím podpisem a úředním razítkem.</a:t>
            </a:r>
          </a:p>
          <a:p>
            <a:endParaRPr lang="cs-CZ" dirty="0"/>
          </a:p>
        </p:txBody>
      </p:sp>
      <p:sp>
        <p:nvSpPr>
          <p:cNvPr id="4" name="Zástupný symbol pro číslo snímku 3"/>
          <p:cNvSpPr>
            <a:spLocks noGrp="1"/>
          </p:cNvSpPr>
          <p:nvPr>
            <p:ph type="sldNum" sz="quarter" idx="10"/>
          </p:nvPr>
        </p:nvSpPr>
        <p:spPr/>
        <p:txBody>
          <a:bodyPr/>
          <a:lstStyle/>
          <a:p>
            <a:fld id="{4C61B42F-2114-4995-A8DA-ED89A25493B7}" type="slidenum">
              <a:rPr lang="cs-CZ" smtClean="0"/>
              <a:pPr/>
              <a:t>22</a:t>
            </a:fld>
            <a:endParaRPr lang="cs-CZ"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fontScale="92500" lnSpcReduction="10000"/>
          </a:bodyPr>
          <a:lstStyle/>
          <a:p>
            <a:r>
              <a:rPr lang="cs-CZ" b="1" dirty="0" smtClean="0"/>
              <a:t>Legalizace se neprovede</a:t>
            </a:r>
            <a:endParaRPr lang="cs-CZ" dirty="0" smtClean="0"/>
          </a:p>
          <a:p>
            <a:r>
              <a:rPr lang="cs-CZ" dirty="0" smtClean="0"/>
              <a:t> </a:t>
            </a:r>
          </a:p>
          <a:p>
            <a:r>
              <a:rPr lang="cs-CZ" dirty="0" smtClean="0"/>
              <a:t>a) jde-li o legalizaci podpisu ověřující osoby, která legalizaci provádí,</a:t>
            </a:r>
          </a:p>
          <a:p>
            <a:r>
              <a:rPr lang="cs-CZ" dirty="0" smtClean="0"/>
              <a:t> </a:t>
            </a:r>
          </a:p>
          <a:p>
            <a:r>
              <a:rPr lang="cs-CZ" dirty="0" smtClean="0"/>
              <a:t>b) je-li podpis vyhotoven jinými písmeny než písmeny latinské abecedy, nebo</a:t>
            </a:r>
          </a:p>
          <a:p>
            <a:r>
              <a:rPr lang="cs-CZ" dirty="0" smtClean="0"/>
              <a:t> </a:t>
            </a:r>
          </a:p>
          <a:p>
            <a:r>
              <a:rPr lang="cs-CZ" dirty="0" smtClean="0"/>
              <a:t>c) jde-li o legalizaci podpisu na listině, která neobsahuje žádný text (tzn. prázdný list papíru jen s podpisem).</a:t>
            </a:r>
          </a:p>
          <a:p>
            <a:r>
              <a:rPr lang="cs-CZ" dirty="0" smtClean="0"/>
              <a:t>Pokud úřad shledá, že nelze provést ověření, je povinen o tom na požádání písemně uvědomit dotčenou osobu a sdělit důvody, které  k tomuto závěru vedly (§ 155ods. 3 zákona č. 500/2004 Sb., správní řád, ve znění zákona č. 413/2005 Sb.).</a:t>
            </a:r>
          </a:p>
          <a:p>
            <a:r>
              <a:rPr lang="cs-CZ" b="1" u="sng" dirty="0" smtClean="0"/>
              <a:t>Legalizace na vícejazyčných listinách</a:t>
            </a:r>
            <a:endParaRPr lang="cs-CZ" dirty="0" smtClean="0"/>
          </a:p>
          <a:p>
            <a:r>
              <a:rPr lang="cs-CZ" b="1" dirty="0" smtClean="0"/>
              <a:t> </a:t>
            </a:r>
            <a:endParaRPr lang="cs-CZ" dirty="0" smtClean="0"/>
          </a:p>
          <a:p>
            <a:r>
              <a:rPr lang="cs-CZ" dirty="0" smtClean="0"/>
              <a:t>            Kdy se neprovede legalizace, stanoví § 10 odst. 4 a § 13 zákona o ověřování.</a:t>
            </a:r>
          </a:p>
          <a:p>
            <a:r>
              <a:rPr lang="cs-CZ" dirty="0" smtClean="0"/>
              <a:t> </a:t>
            </a:r>
          </a:p>
          <a:p>
            <a:r>
              <a:rPr lang="cs-CZ" dirty="0" smtClean="0"/>
              <a:t>            a)        Při žádosti o legalizaci podpisu na listině uvedené v bodu 1 a) ověřující osoba postupuje obdobně. Je-li touto listinou úřední formulář, který obsahuje předtištěné dvojjazyčné, resp. vícejazyčné rubriky pro vyplnění osobních údajů, které jsou pořízeny a současně i vyplněny v českém nebo slovenském jazyce, pak lze legalizaci podpisu na takové listině provést. Jedná se např. o formulář Potvrzení o žití/</a:t>
            </a:r>
            <a:r>
              <a:rPr lang="cs-CZ" dirty="0" err="1" smtClean="0"/>
              <a:t>Lebensbestätigung</a:t>
            </a:r>
            <a:r>
              <a:rPr lang="cs-CZ" dirty="0" smtClean="0"/>
              <a:t>, který bude vyplněn v českém jazyce.</a:t>
            </a:r>
          </a:p>
          <a:p>
            <a:r>
              <a:rPr lang="cs-CZ" dirty="0" smtClean="0"/>
              <a:t> </a:t>
            </a:r>
          </a:p>
          <a:p>
            <a:r>
              <a:rPr lang="cs-CZ" dirty="0" smtClean="0"/>
              <a:t>            b)        V případě, že listina, na které žadatel požaduje ověřit podpis, je psána v českém nebo slovenském jazyce a současně v cizím jazyce, avšak tato listina není opatřena úředním překladem do jazyka českého, a nejedná se o shora uvedený vícejazyčný formulář, postupuje ověřující osoba tak, že legalizaci neprovede (např. plná moc, prohlášení o místu narození apod.) V těchto případech ověřující osoba postupuje v souladu se správním řádem - viz  (§ 155 odst. 3 správního řádu)</a:t>
            </a:r>
          </a:p>
          <a:p>
            <a:endParaRPr lang="cs-CZ" dirty="0" smtClean="0"/>
          </a:p>
          <a:p>
            <a:endParaRPr lang="cs-CZ" dirty="0"/>
          </a:p>
        </p:txBody>
      </p:sp>
      <p:sp>
        <p:nvSpPr>
          <p:cNvPr id="4" name="Zástupný symbol pro číslo snímku 3"/>
          <p:cNvSpPr>
            <a:spLocks noGrp="1"/>
          </p:cNvSpPr>
          <p:nvPr>
            <p:ph type="sldNum" sz="quarter" idx="10"/>
          </p:nvPr>
        </p:nvSpPr>
        <p:spPr/>
        <p:txBody>
          <a:bodyPr/>
          <a:lstStyle/>
          <a:p>
            <a:fld id="{4C61B42F-2114-4995-A8DA-ED89A25493B7}" type="slidenum">
              <a:rPr lang="cs-CZ" smtClean="0"/>
              <a:pPr/>
              <a:t>23</a:t>
            </a:fld>
            <a:endParaRPr lang="cs-CZ"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r>
              <a:rPr lang="cs-CZ" b="1" dirty="0" smtClean="0"/>
              <a:t>Legalizace za účasti dvou svědků</a:t>
            </a:r>
            <a:endParaRPr lang="cs-CZ" dirty="0" smtClean="0"/>
          </a:p>
          <a:p>
            <a:r>
              <a:rPr lang="cs-CZ" b="1" dirty="0" smtClean="0"/>
              <a:t> </a:t>
            </a:r>
            <a:endParaRPr lang="cs-CZ" dirty="0" smtClean="0"/>
          </a:p>
          <a:p>
            <a:r>
              <a:rPr lang="cs-CZ" dirty="0" smtClean="0"/>
              <a:t>            Nemůže-li žadatel číst nebo psát, provede se legalizace za účasti dvou svědků (§ 10 odst. 5 zákona o ověřování)</a:t>
            </a:r>
          </a:p>
          <a:p>
            <a:r>
              <a:rPr lang="cs-CZ" dirty="0" smtClean="0"/>
              <a:t> </a:t>
            </a:r>
          </a:p>
          <a:p>
            <a:r>
              <a:rPr lang="cs-CZ" dirty="0" smtClean="0"/>
              <a:t>            a)        v případech, kdy osoby, které jsou trvale neschopny psát nebo číst v důsledku choroby nebo tělesné vady, nebo které jsou dočasně neschopny psát nebo číst v důsledku např. zranění, tak i osoby, které psaní nebo čtení neovládají, a v uvedených případech jejich podpis tak není uveden na listině, na které má být provedena legalizace, je na místě postup podle </a:t>
            </a:r>
            <a:r>
              <a:rPr lang="cs-CZ" b="1" dirty="0" smtClean="0"/>
              <a:t>§ 40 odst. 5 zákona č. 40/1964 Sb</a:t>
            </a:r>
            <a:r>
              <a:rPr lang="cs-CZ" dirty="0" smtClean="0"/>
              <a:t>., občanský zákoník, ve znění pozdějších předpisů. Nepostupuje se podle </a:t>
            </a:r>
            <a:r>
              <a:rPr lang="cs-CZ" b="1" dirty="0" smtClean="0"/>
              <a:t>§ 10 odst. 5</a:t>
            </a:r>
            <a:r>
              <a:rPr lang="cs-CZ" dirty="0" smtClean="0"/>
              <a:t> zákona o ověřování.</a:t>
            </a:r>
          </a:p>
          <a:p>
            <a:r>
              <a:rPr lang="cs-CZ" dirty="0" smtClean="0"/>
              <a:t> </a:t>
            </a:r>
          </a:p>
          <a:p>
            <a:r>
              <a:rPr lang="cs-CZ" dirty="0" smtClean="0"/>
              <a:t>            b)        V případech, že žadatel o legalizaci dotčenou listinu podepsal a až později ztratil schopnost psát nebo číst (např. po mozkové mrtvici), lze v souladu s ustanovením </a:t>
            </a:r>
            <a:r>
              <a:rPr lang="cs-CZ" b="1" dirty="0" smtClean="0"/>
              <a:t>§ 10 odst. 5</a:t>
            </a:r>
            <a:r>
              <a:rPr lang="cs-CZ" dirty="0" smtClean="0"/>
              <a:t> zákona o ověřování, takové žádosti vyhovět a legalizaci za přítomnosti dvou svědků provést. V ověřovací knize v příslušném oddílu se pak vyznačí, že žadatel uznal podpis na listině za vlastní. Varianta „vlastnoručně podepsal“ se škrtne (v ověřovací doložce i v ověřovací knize). Správní poplatek podle polož. 5 písm. a) sazebníku uvedeného v příloze zákona </a:t>
            </a:r>
            <a:r>
              <a:rPr lang="cs-CZ" b="1" dirty="0" smtClean="0"/>
              <a:t>č. 634/2005 Sb.,</a:t>
            </a:r>
            <a:r>
              <a:rPr lang="cs-CZ" dirty="0" smtClean="0"/>
              <a:t> o správních poplatcích, ve znění pozdějších předpisů, se vybere ve výši odpovídající částce za 1 podpis žadatele.</a:t>
            </a:r>
          </a:p>
          <a:p>
            <a:endParaRPr lang="cs-CZ" dirty="0"/>
          </a:p>
        </p:txBody>
      </p:sp>
      <p:sp>
        <p:nvSpPr>
          <p:cNvPr id="4" name="Zástupný symbol pro číslo snímku 3"/>
          <p:cNvSpPr>
            <a:spLocks noGrp="1"/>
          </p:cNvSpPr>
          <p:nvPr>
            <p:ph type="sldNum" sz="quarter" idx="10"/>
          </p:nvPr>
        </p:nvSpPr>
        <p:spPr/>
        <p:txBody>
          <a:bodyPr/>
          <a:lstStyle/>
          <a:p>
            <a:fld id="{4C61B42F-2114-4995-A8DA-ED89A25493B7}" type="slidenum">
              <a:rPr lang="cs-CZ" smtClean="0"/>
              <a:pPr/>
              <a:t>24</a:t>
            </a:fld>
            <a:endParaRPr lang="cs-CZ"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fontScale="70000" lnSpcReduction="20000"/>
          </a:bodyPr>
          <a:lstStyle/>
          <a:p>
            <a:r>
              <a:rPr lang="cs-CZ" b="1" dirty="0" smtClean="0"/>
              <a:t>Obsah kapitoly</a:t>
            </a:r>
          </a:p>
          <a:p>
            <a:r>
              <a:rPr lang="cs-CZ" b="1" dirty="0" smtClean="0"/>
              <a:t>Evidence  legalizace a vidimace</a:t>
            </a:r>
            <a:endParaRPr lang="cs-CZ" dirty="0" smtClean="0"/>
          </a:p>
          <a:p>
            <a:r>
              <a:rPr lang="cs-CZ" dirty="0" smtClean="0"/>
              <a:t>Evidence vidimací a legalizací se vede ve svázané ověřovací knize s tiskopisy očíslovanými v souvislé řadě (dále jen "ověřovací kniha"). Součástí ověřovací knihy je list podpisových vzorů ověřujících osob provádějících vidimaci a legalizaci.</a:t>
            </a:r>
          </a:p>
          <a:p>
            <a:r>
              <a:rPr lang="cs-CZ" dirty="0" smtClean="0"/>
              <a:t> </a:t>
            </a:r>
          </a:p>
          <a:p>
            <a:r>
              <a:rPr lang="cs-CZ" dirty="0" smtClean="0"/>
              <a:t> Tiskopis ověřovací knihy obsahuje</a:t>
            </a:r>
          </a:p>
          <a:p>
            <a:r>
              <a:rPr lang="cs-CZ" dirty="0" smtClean="0"/>
              <a:t> </a:t>
            </a:r>
          </a:p>
          <a:p>
            <a:r>
              <a:rPr lang="cs-CZ" dirty="0" smtClean="0"/>
              <a:t>a) pořadové číslo, pod kterým je vidimace nebo legalizace zapsána,</a:t>
            </a:r>
          </a:p>
          <a:p>
            <a:r>
              <a:rPr lang="cs-CZ" dirty="0" smtClean="0"/>
              <a:t> </a:t>
            </a:r>
          </a:p>
          <a:p>
            <a:r>
              <a:rPr lang="cs-CZ" dirty="0" smtClean="0"/>
              <a:t>b) datum provedení vidimace nebo legalizace,</a:t>
            </a:r>
          </a:p>
          <a:p>
            <a:r>
              <a:rPr lang="cs-CZ" dirty="0" smtClean="0"/>
              <a:t> </a:t>
            </a:r>
          </a:p>
          <a:p>
            <a:r>
              <a:rPr lang="cs-CZ" dirty="0" smtClean="0"/>
              <a:t>c) údaj uvedený v § 8 písm. c) , jde-li o vidimaci</a:t>
            </a:r>
            <a:r>
              <a:rPr lang="cs-CZ" dirty="0" smtClean="0"/>
              <a:t>, - </a:t>
            </a:r>
            <a:r>
              <a:rPr lang="cs-CZ" dirty="0" err="1" smtClean="0"/>
              <a:t>udaj</a:t>
            </a:r>
            <a:r>
              <a:rPr lang="cs-CZ" dirty="0" smtClean="0"/>
              <a:t> o tom že se doslova shoduje a že jde o prvopis, ověřenou </a:t>
            </a:r>
            <a:r>
              <a:rPr lang="cs-CZ" dirty="0" err="1" smtClean="0"/>
              <a:t>vidimovanou</a:t>
            </a:r>
            <a:r>
              <a:rPr lang="cs-CZ" dirty="0" smtClean="0"/>
              <a:t> listinu, a z kolika stran se skládá</a:t>
            </a:r>
            <a:endParaRPr lang="cs-CZ" dirty="0" smtClean="0"/>
          </a:p>
          <a:p>
            <a:r>
              <a:rPr lang="cs-CZ" dirty="0" smtClean="0"/>
              <a:t> </a:t>
            </a:r>
          </a:p>
          <a:p>
            <a:r>
              <a:rPr lang="cs-CZ" dirty="0" smtClean="0"/>
              <a:t>d) údaj uvedený v § 12 písm. c) , d) , e) a f) , jde-li o legalizaci</a:t>
            </a:r>
            <a:r>
              <a:rPr lang="cs-CZ" dirty="0" smtClean="0"/>
              <a:t>, </a:t>
            </a:r>
            <a:r>
              <a:rPr lang="cs-CZ" dirty="0" err="1" smtClean="0"/>
              <a:t>udaj</a:t>
            </a:r>
            <a:r>
              <a:rPr lang="cs-CZ" dirty="0" smtClean="0"/>
              <a:t> o tom že se doslova shoduje a že jde o prvopis, ověřenou </a:t>
            </a:r>
            <a:r>
              <a:rPr lang="cs-CZ" dirty="0" err="1" smtClean="0"/>
              <a:t>vidimovanou</a:t>
            </a:r>
            <a:r>
              <a:rPr lang="cs-CZ" dirty="0" smtClean="0"/>
              <a:t> listinu, a z kolika stran se skládá, opis úplný</a:t>
            </a:r>
            <a:r>
              <a:rPr lang="cs-CZ" baseline="0" dirty="0" smtClean="0"/>
              <a:t> nebo částečný, </a:t>
            </a:r>
            <a:endParaRPr lang="cs-CZ" dirty="0" smtClean="0"/>
          </a:p>
          <a:p>
            <a:r>
              <a:rPr lang="cs-CZ" dirty="0" smtClean="0"/>
              <a:t> </a:t>
            </a:r>
          </a:p>
          <a:p>
            <a:r>
              <a:rPr lang="cs-CZ" dirty="0" smtClean="0"/>
              <a:t>e) označení druhu listiny, která je </a:t>
            </a:r>
            <a:r>
              <a:rPr lang="cs-CZ" dirty="0" err="1" smtClean="0"/>
              <a:t>vidimována</a:t>
            </a:r>
            <a:r>
              <a:rPr lang="cs-CZ" dirty="0" smtClean="0"/>
              <a:t> nebo na které je legalizován podpis,</a:t>
            </a:r>
          </a:p>
          <a:p>
            <a:r>
              <a:rPr lang="cs-CZ" dirty="0" smtClean="0"/>
              <a:t> </a:t>
            </a:r>
          </a:p>
          <a:p>
            <a:r>
              <a:rPr lang="cs-CZ" dirty="0" smtClean="0"/>
              <a:t>f) podpis žadatele, jehož podpis je legalizován, popřípadě svědků, jde-li o legalizaci podle § 10 odst. 5 ,</a:t>
            </a:r>
          </a:p>
          <a:p>
            <a:r>
              <a:rPr lang="cs-CZ" dirty="0" smtClean="0"/>
              <a:t> </a:t>
            </a:r>
          </a:p>
          <a:p>
            <a:r>
              <a:rPr lang="cs-CZ" dirty="0" smtClean="0"/>
              <a:t>g) údaj o uhrazení správního poplatku (uvedení čísla dokladu, kterým byl uhrazen) nebo údaj o osvobození od správního poplatku s odkazem na právní předpis a</a:t>
            </a:r>
          </a:p>
          <a:p>
            <a:r>
              <a:rPr lang="cs-CZ" dirty="0" smtClean="0"/>
              <a:t> </a:t>
            </a:r>
          </a:p>
          <a:p>
            <a:r>
              <a:rPr lang="cs-CZ" dirty="0" smtClean="0"/>
              <a:t>h) podpis ověřující osoby.</a:t>
            </a:r>
          </a:p>
          <a:p>
            <a:r>
              <a:rPr lang="cs-CZ" dirty="0" smtClean="0"/>
              <a:t> </a:t>
            </a:r>
          </a:p>
          <a:p>
            <a:r>
              <a:rPr lang="cs-CZ" dirty="0" smtClean="0"/>
              <a:t>             Vzor tiskopisu ověřovací knihy stanoví prováděcí právní předpis (viz vzor stránky ověřovací knihy).</a:t>
            </a:r>
          </a:p>
          <a:p>
            <a:r>
              <a:rPr lang="cs-CZ" dirty="0" smtClean="0"/>
              <a:t>Ověřovací kniha se vede po dobu kalendářního roku. Po jejím uzavření je uložena u úřadu po dobu 10 let.</a:t>
            </a:r>
          </a:p>
          <a:p>
            <a:r>
              <a:rPr lang="cs-CZ" dirty="0" smtClean="0"/>
              <a:t> </a:t>
            </a:r>
          </a:p>
          <a:p>
            <a:r>
              <a:rPr lang="cs-CZ" dirty="0" smtClean="0"/>
              <a:t>            Vede-li úřad více než jednu knihu, oznámí počet paralelně vedených knih do 31. ledna běžného roku. Krajský úřad, držitel poštovní licence a Hospodářská komora České republiky toto oznámí ministerstvu, obecní úřad obce s rozšířenou působností krajskému úřadu, obecní úřad obecnímu úřadu obce s rozšířenou působností.</a:t>
            </a:r>
          </a:p>
          <a:p>
            <a:r>
              <a:rPr lang="cs-CZ" dirty="0" smtClean="0"/>
              <a:t> </a:t>
            </a:r>
          </a:p>
          <a:p>
            <a:r>
              <a:rPr lang="cs-CZ" dirty="0" smtClean="0"/>
              <a:t>            Úřad zabezpečí ochranu ověřovacích knih před zneužitím údajů v nich obsažených, před odcizením nebo poškozením.</a:t>
            </a:r>
          </a:p>
          <a:p>
            <a:r>
              <a:rPr lang="cs-CZ" dirty="0" smtClean="0"/>
              <a:t> </a:t>
            </a:r>
          </a:p>
          <a:p>
            <a:r>
              <a:rPr lang="cs-CZ" dirty="0" smtClean="0"/>
              <a:t> </a:t>
            </a:r>
          </a:p>
          <a:p>
            <a:r>
              <a:rPr lang="cs-CZ" dirty="0" smtClean="0"/>
              <a:t>            Úřad může vést rejstřík ověřovací knihy, který obsahuje tyto údaje:</a:t>
            </a:r>
          </a:p>
          <a:p>
            <a:r>
              <a:rPr lang="cs-CZ" dirty="0" smtClean="0"/>
              <a:t> </a:t>
            </a:r>
          </a:p>
          <a:p>
            <a:r>
              <a:rPr lang="cs-CZ" dirty="0" smtClean="0"/>
              <a:t>a) jméno, případně jména, příjmení a datum narození žadatele, jde-li o fyzickou osobu, a</a:t>
            </a:r>
          </a:p>
          <a:p>
            <a:r>
              <a:rPr lang="cs-CZ" dirty="0" smtClean="0"/>
              <a:t> </a:t>
            </a:r>
          </a:p>
          <a:p>
            <a:r>
              <a:rPr lang="cs-CZ" dirty="0" smtClean="0"/>
              <a:t>b) pořadové číslo zápisu v ověřovací knize.</a:t>
            </a:r>
            <a:endParaRPr lang="cs-CZ" dirty="0"/>
          </a:p>
        </p:txBody>
      </p:sp>
      <p:sp>
        <p:nvSpPr>
          <p:cNvPr id="4" name="Zástupný symbol pro číslo snímku 3"/>
          <p:cNvSpPr>
            <a:spLocks noGrp="1"/>
          </p:cNvSpPr>
          <p:nvPr>
            <p:ph type="sldNum" sz="quarter" idx="10"/>
          </p:nvPr>
        </p:nvSpPr>
        <p:spPr/>
        <p:txBody>
          <a:bodyPr/>
          <a:lstStyle/>
          <a:p>
            <a:fld id="{4C61B42F-2114-4995-A8DA-ED89A25493B7}" type="slidenum">
              <a:rPr lang="cs-CZ" smtClean="0"/>
              <a:pPr/>
              <a:t>25</a:t>
            </a:fld>
            <a:endParaRPr lang="cs-CZ"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fontScale="92500" lnSpcReduction="10000"/>
          </a:bodyPr>
          <a:lstStyle/>
          <a:p>
            <a:r>
              <a:rPr lang="cs-CZ" b="1" dirty="0" smtClean="0"/>
              <a:t>Vzory otisků úředních razítek a podpisových vzorů</a:t>
            </a:r>
            <a:endParaRPr lang="cs-CZ" dirty="0" smtClean="0"/>
          </a:p>
          <a:p>
            <a:r>
              <a:rPr lang="cs-CZ" dirty="0" smtClean="0"/>
              <a:t>        (1) Obecní úřad zašle ve 2 vyhotoveních do 30 dnů ode dne nabytí účinnosti prováděcího právního předpisu, kterým se stanoví seznam obecních úřadů vykonávajících vidimaci a legalizaci, obecnímu úřadu obce s rozšířenou působností vzor otisku úředního razítka a podpisové vzory úředníků nebo starosty anebo místostarosty provádějících u obecního úřadu vidimaci a legalizaci podle tohoto zákona. Újezdní úřad tak učiní do 30 dnů ode dne nabytí účinnosti tohoto zákona. Kopie otisků úředních razítek a podpisových vzorů podle věty první a druhé zašle obecní úřad obce s rozšířenou působností Ministerstvu zahraničních věcí.</a:t>
            </a:r>
          </a:p>
          <a:p>
            <a:r>
              <a:rPr lang="cs-CZ" dirty="0" smtClean="0"/>
              <a:t> </a:t>
            </a:r>
          </a:p>
          <a:p>
            <a:r>
              <a:rPr lang="cs-CZ" dirty="0" smtClean="0"/>
              <a:t>            (2) Obecní úřad obce s rozšířenou působností zašle ve 2 vyhotoveních do 30 dnů ode dne nabytí účinnosti tohoto zákona krajskému úřadu vzor otisku úředního razítka a podpisové vzory úředníků provádějících u obecního úřadu obce s rozšířenou působností vidimaci a legalizaci podle tohoto zákona. Kopie otisků úředních razítek a podpisových vzorů podle věty první zašle krajský úřad Ministerstvu zahraničních věcí.</a:t>
            </a:r>
          </a:p>
          <a:p>
            <a:r>
              <a:rPr lang="cs-CZ" dirty="0" smtClean="0"/>
              <a:t> </a:t>
            </a:r>
          </a:p>
          <a:p>
            <a:r>
              <a:rPr lang="cs-CZ" dirty="0" smtClean="0"/>
              <a:t>            (3) Krajský úřad zašle do 30 dnů ode dne nabytí účinnosti tohoto zákona ministerstvu vzor otisku úředního razítka a podpisové vzory úředníků provádějících u krajského úřadu vidimaci a legalizaci podle tohoto zákona. Kopie otisků úředních razítek a podpisových vzorů podle věty první zašle ministerstvo Ministerstvu zahraničních věcí.</a:t>
            </a:r>
          </a:p>
          <a:p>
            <a:r>
              <a:rPr lang="cs-CZ" dirty="0" smtClean="0"/>
              <a:t> </a:t>
            </a:r>
          </a:p>
          <a:p>
            <a:r>
              <a:rPr lang="cs-CZ" dirty="0" smtClean="0"/>
              <a:t>            (4) Změny ve vzorech podle odstavců 1 až 3 oznámí krajský úřad, obecní úřad obce s rozšířenou působností, obecní úřad nebo újezdní úřad do 5 pracovních dnů ode dne, kdy nastaly; pro jejich postup platí obdobně odstavce 1 až 3 .</a:t>
            </a:r>
          </a:p>
          <a:p>
            <a:r>
              <a:rPr lang="cs-CZ" dirty="0" smtClean="0"/>
              <a:t>Kopie vzorů otisku úředního razítka a podpisové vzory se zasílají Ministerstvu zahraničních věcí, protože toto ministerstvo kontroluje ověření na listinách zasílaných do zahraničí.</a:t>
            </a:r>
          </a:p>
          <a:p>
            <a:r>
              <a:rPr lang="cs-CZ" b="1" dirty="0" smtClean="0"/>
              <a:t>Návrh formuláře na ohlášení změny ve vzorech nebo ověřujících osobách</a:t>
            </a:r>
            <a:r>
              <a:rPr lang="cs-CZ" dirty="0" smtClean="0"/>
              <a:t> (NENÍ ZÁVAZNÝ, jedná se o neformální dokument)</a:t>
            </a:r>
          </a:p>
          <a:p>
            <a:endParaRPr lang="cs-CZ" dirty="0"/>
          </a:p>
        </p:txBody>
      </p:sp>
      <p:sp>
        <p:nvSpPr>
          <p:cNvPr id="4" name="Zástupný symbol pro číslo snímku 3"/>
          <p:cNvSpPr>
            <a:spLocks noGrp="1"/>
          </p:cNvSpPr>
          <p:nvPr>
            <p:ph type="sldNum" sz="quarter" idx="10"/>
          </p:nvPr>
        </p:nvSpPr>
        <p:spPr/>
        <p:txBody>
          <a:bodyPr/>
          <a:lstStyle/>
          <a:p>
            <a:fld id="{4C61B42F-2114-4995-A8DA-ED89A25493B7}" type="slidenum">
              <a:rPr lang="cs-CZ" smtClean="0"/>
              <a:pPr/>
              <a:t>26</a:t>
            </a:fld>
            <a:endParaRPr lang="cs-CZ"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r>
              <a:rPr lang="cs-CZ" b="1" dirty="0" smtClean="0"/>
              <a:t>Prokazování totožnosti žadatelů při vidimaci a legalizaci</a:t>
            </a:r>
            <a:endParaRPr lang="cs-CZ" dirty="0" smtClean="0"/>
          </a:p>
          <a:p>
            <a:r>
              <a:rPr lang="cs-CZ" dirty="0" smtClean="0"/>
              <a:t>Žadatel  o vidimaci nebo legalizaci, popřípadě svědci, jde-li o legalizaci podle § 10 odst. 5 , předloží k prokázání své totožnosti platný</a:t>
            </a:r>
          </a:p>
          <a:p>
            <a:r>
              <a:rPr lang="cs-CZ" dirty="0" smtClean="0"/>
              <a:t> </a:t>
            </a:r>
          </a:p>
          <a:p>
            <a:r>
              <a:rPr lang="cs-CZ" dirty="0" smtClean="0"/>
              <a:t>a) občanský průkaz  nebo cestovní doklad  , jde-li o státního občana České republiky,</a:t>
            </a:r>
          </a:p>
          <a:p>
            <a:r>
              <a:rPr lang="cs-CZ" dirty="0" smtClean="0"/>
              <a:t> </a:t>
            </a:r>
          </a:p>
          <a:p>
            <a:r>
              <a:rPr lang="cs-CZ" dirty="0" smtClean="0"/>
              <a:t>b) průkaz o povolení k pobytu  nebo cestovní doklad anebo průkaz totožnosti občana členského státu Evropské unie, jde-li o cizince,</a:t>
            </a:r>
          </a:p>
          <a:p>
            <a:r>
              <a:rPr lang="cs-CZ" dirty="0" smtClean="0"/>
              <a:t> </a:t>
            </a:r>
          </a:p>
          <a:p>
            <a:r>
              <a:rPr lang="cs-CZ" dirty="0" smtClean="0"/>
              <a:t>c) průkaz žadatele o udělení mezinárodní ochrany , jde-li o osobu, která podala žádost o udělení mezinárodní ochrany,</a:t>
            </a:r>
          </a:p>
          <a:p>
            <a:r>
              <a:rPr lang="cs-CZ" dirty="0" smtClean="0"/>
              <a:t> </a:t>
            </a:r>
          </a:p>
          <a:p>
            <a:r>
              <a:rPr lang="cs-CZ" dirty="0" smtClean="0"/>
              <a:t>d) průkaz povolení k pobytu azylanta , jde-li o osobu, které byl udělen azyl, nebo průkaz oprávnění k pobytu osoby požívající doplňkové ochrany  , jde-li o osobu požívající doplňkové ochrany,</a:t>
            </a:r>
          </a:p>
          <a:p>
            <a:r>
              <a:rPr lang="cs-CZ" dirty="0" smtClean="0"/>
              <a:t> </a:t>
            </a:r>
          </a:p>
          <a:p>
            <a:r>
              <a:rPr lang="cs-CZ" dirty="0" smtClean="0"/>
              <a:t>e) průkaz žadatele o udělení dočasné ochrany  , jde-li o osobu, která podala žádost o udělení dočasné ochrany, nebo</a:t>
            </a:r>
          </a:p>
          <a:p>
            <a:r>
              <a:rPr lang="cs-CZ" dirty="0" smtClean="0"/>
              <a:t> </a:t>
            </a:r>
          </a:p>
          <a:p>
            <a:r>
              <a:rPr lang="cs-CZ" dirty="0" smtClean="0"/>
              <a:t>f) průkaz cizince požívajícího dočasné ochrany  , jde-li o osobu, které byla udělena dočasná ochrana.</a:t>
            </a:r>
          </a:p>
          <a:p>
            <a:endParaRPr lang="cs-CZ" dirty="0"/>
          </a:p>
        </p:txBody>
      </p:sp>
      <p:sp>
        <p:nvSpPr>
          <p:cNvPr id="4" name="Zástupný symbol pro číslo snímku 3"/>
          <p:cNvSpPr>
            <a:spLocks noGrp="1"/>
          </p:cNvSpPr>
          <p:nvPr>
            <p:ph type="sldNum" sz="quarter" idx="10"/>
          </p:nvPr>
        </p:nvSpPr>
        <p:spPr/>
        <p:txBody>
          <a:bodyPr/>
          <a:lstStyle/>
          <a:p>
            <a:fld id="{4C61B42F-2114-4995-A8DA-ED89A25493B7}" type="slidenum">
              <a:rPr lang="cs-CZ" smtClean="0"/>
              <a:pPr/>
              <a:t>27</a:t>
            </a:fld>
            <a:endParaRPr lang="cs-CZ" dirty="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fontScale="25000" lnSpcReduction="20000"/>
          </a:bodyPr>
          <a:lstStyle/>
          <a:p>
            <a:r>
              <a:rPr lang="cs-CZ" b="1" dirty="0" smtClean="0"/>
              <a:t>Provádění ověřování starostou a místostarostou obce podle zákona č. 21/2006 Sb., o ověřování shody opisu nebo kopie s listinou a o ověřování pravosti podpisu a o změně některých zákonů (zákon o ověřování)</a:t>
            </a:r>
            <a:endParaRPr lang="cs-CZ" dirty="0" smtClean="0"/>
          </a:p>
          <a:p>
            <a:r>
              <a:rPr lang="cs-CZ" b="1" dirty="0" smtClean="0"/>
              <a:t> </a:t>
            </a:r>
            <a:endParaRPr lang="cs-CZ" dirty="0" smtClean="0"/>
          </a:p>
          <a:p>
            <a:r>
              <a:rPr lang="cs-CZ" b="1" dirty="0" smtClean="0"/>
              <a:t> </a:t>
            </a:r>
            <a:endParaRPr lang="cs-CZ" dirty="0" smtClean="0"/>
          </a:p>
          <a:p>
            <a:r>
              <a:rPr lang="cs-CZ" dirty="0" smtClean="0"/>
              <a:t>            Podle ustanovení § 14 odst. 1 zákona č. 21/2006 Sb.,o ověřování shody opisu nebo kopie s listinou a o ověřování pravosti podpisu a o změně některých zákonů (zákon o ověřování) vidimaci a legalizaci u krajského úřadu, obecního úřadu obce s rozšířenou působností a obecního úřadu provádí úředník, který</a:t>
            </a:r>
          </a:p>
          <a:p>
            <a:r>
              <a:rPr lang="cs-CZ" dirty="0" smtClean="0"/>
              <a:t> </a:t>
            </a:r>
          </a:p>
          <a:p>
            <a:r>
              <a:rPr lang="cs-CZ" dirty="0" smtClean="0"/>
              <a:t>            a) prokázal zvláštní odbornou způsobilost pro výkon správních činností při správě   matrik a státního občanství (zákon zde odkazuje na § 1 odst. 1 písm. r) vyhlášky č. 512/2002 Sb., o zvláštní odborné způsobilosti úředníků územních samosprávných   celků), nebo</a:t>
            </a:r>
          </a:p>
          <a:p>
            <a:r>
              <a:rPr lang="cs-CZ" dirty="0" smtClean="0"/>
              <a:t>            b) prokázal odbornou způsobilost matrikáře podle zvláštního právního předpisu  (zákon zde odkazuje na § 9 zákona č. 301/2000 Sb., o matrikách, jménu a příjmení  a o změně některých souvisejících zákonů, ve znění pozdějších předpisů), nebo</a:t>
            </a:r>
          </a:p>
          <a:p>
            <a:r>
              <a:rPr lang="cs-CZ" dirty="0" smtClean="0"/>
              <a:t>            c) složil zkoušku podle zákona o ověřování.</a:t>
            </a:r>
          </a:p>
          <a:p>
            <a:r>
              <a:rPr lang="cs-CZ" dirty="0" smtClean="0"/>
              <a:t> </a:t>
            </a:r>
          </a:p>
          <a:p>
            <a:r>
              <a:rPr lang="cs-CZ" dirty="0" smtClean="0"/>
              <a:t>            U obecních úřadů, do kterých není zařazen žádný úředník, bude vidimaci </a:t>
            </a:r>
            <a:r>
              <a:rPr lang="cs-CZ" dirty="0" err="1" smtClean="0"/>
              <a:t>alegalizaci</a:t>
            </a:r>
            <a:r>
              <a:rPr lang="cs-CZ" dirty="0" smtClean="0"/>
              <a:t> provádět starosta nebo místostarosta. Toto umožňují příslušná ustanovení zákona č. 128/2000 Sb., o obcích (obecní zřízení), ve znění pozdějších předpisů, podle kterých starosta a místostarosta tvoří obecní úřad, přičemž starosta stojí v jeho čele. Zákon o ověřování tedy nejenže nezakazuje provádění vidimace a legalizace starostou a místostarostou, ale s ohledem na jejich postavení v rámci obecního zřízení, výkon ověřovací agendy starostou a místostarostou předpokládá (§ 4 písm. c) bod 1, § 8 písm. g), v němž se zavádí leg. zkratka „ověřující osoba“ zahrnující vedle úředníka též starostu a místostarostu a § 19 odst. 1 zákona o ověřování).</a:t>
            </a:r>
          </a:p>
          <a:p>
            <a:r>
              <a:rPr lang="cs-CZ" dirty="0" smtClean="0"/>
              <a:t> </a:t>
            </a:r>
          </a:p>
          <a:p>
            <a:r>
              <a:rPr lang="cs-CZ" dirty="0" smtClean="0"/>
              <a:t>            Při přípravě zákona o ověřování, jakož i při jeho projednávání Parlamentem České republiky, bylo mnohokrát konstatováno, že v § 14 zákona o ověřování jsou požadavky na odbornou způsobilost omezeny pouze na úředníky proto, že výkon volené funkce starosty nebo místostarosty, odvozené od mandátu člena zastupitelstva, nelze podmiňovat složením profesních zkoušek. Ustanovení § 14 zákona o ověřování stanoví odborné předpoklady </a:t>
            </a:r>
            <a:r>
              <a:rPr lang="cs-CZ" i="1" dirty="0" smtClean="0"/>
              <a:t>pro</a:t>
            </a:r>
            <a:r>
              <a:rPr lang="cs-CZ" dirty="0" smtClean="0"/>
              <a:t> </a:t>
            </a:r>
            <a:r>
              <a:rPr lang="cs-CZ" i="1" dirty="0" smtClean="0"/>
              <a:t>úředníky</a:t>
            </a:r>
            <a:r>
              <a:rPr lang="cs-CZ" dirty="0" smtClean="0"/>
              <a:t> provádějící vidimaci a legalizaci. Vzhledem k tomu, že starosta nebo místostarosta nejsou úředníky územního samosprávného celku, ale členy zastupitelstva, nebudou proto prokazovat způsobilost k provádění ověřování zkouškou. Z § 14 zákona o ověřování lze dovodit, že úředníci, kteří nesložili stanovené typy zkoušek, nemohou vidimaci a legalizaci provádět, nikoliv že by vidimaci a legalizaci nemohli provádět starostové nebo místostarostové.</a:t>
            </a:r>
          </a:p>
          <a:p>
            <a:r>
              <a:rPr lang="cs-CZ" dirty="0" smtClean="0"/>
              <a:t> </a:t>
            </a:r>
          </a:p>
          <a:p>
            <a:r>
              <a:rPr lang="cs-CZ" dirty="0" smtClean="0"/>
              <a:t>            Pro úplnost uvádíme, že v těch případech, kdy jsou vedle sebe v obecním úřadu starosta, místostarosta a úředník, který prokázal požadovanou odbornou způsobilost, je pro řešení, kdo je v takovém případě oprávněn provést vidimaci nebo legalizaci, rozhodující, kdo je oprávněnou úřední osobou ve smyslu § 15 odst. 2 zákona č. 500/2004 Sb., správní řád, ve znění zákona č.413/2005 Sb. To znamená, že to, která konkrétní osoba je v rámci obecního úřadu oprávněna k provádění vidimace a legalizace, určují zpravidla vnitřní předpisy úřadu, v dikci zákona č. 128/2000 Sb., o obcích (obecní zřízení), ve znění pozdějších předpisů, vnitřní směrnice. K vydání těchto předpisů  je příslušná rada obce, popřípadě tajemník obecního úřadu (</a:t>
            </a:r>
            <a:r>
              <a:rPr lang="cs-CZ" dirty="0" err="1" smtClean="0"/>
              <a:t>srv</a:t>
            </a:r>
            <a:r>
              <a:rPr lang="cs-CZ" dirty="0" smtClean="0"/>
              <a:t>. § 110 odst. 4 písm. e) obecní zřízení, ve znění zákona č. 313/2002 Sb.). Není-li v obci zřízena funkce tajemníka obecního úřadu, pak je k vydání vnitřních předpisů rovněž příslušný, na základě § 110 odst. 3 obecního zřízení, starosta.</a:t>
            </a:r>
          </a:p>
          <a:p>
            <a:r>
              <a:rPr lang="cs-CZ" dirty="0" smtClean="0"/>
              <a:t> </a:t>
            </a:r>
          </a:p>
          <a:p>
            <a:r>
              <a:rPr lang="cs-CZ" dirty="0" smtClean="0"/>
              <a:t>            Z uvedeného lze vyvodit následující.</a:t>
            </a:r>
          </a:p>
          <a:p>
            <a:r>
              <a:rPr lang="cs-CZ" dirty="0" smtClean="0"/>
              <a:t> </a:t>
            </a:r>
          </a:p>
          <a:p>
            <a:r>
              <a:rPr lang="cs-CZ" dirty="0" smtClean="0"/>
              <a:t>1</a:t>
            </a:r>
            <a:r>
              <a:rPr lang="cs-CZ" b="1" dirty="0" smtClean="0"/>
              <a:t>.   V obecním úřadu není žádný úředník</a:t>
            </a:r>
            <a:endParaRPr lang="cs-CZ" dirty="0" smtClean="0"/>
          </a:p>
          <a:p>
            <a:r>
              <a:rPr lang="cs-CZ" b="1" dirty="0" smtClean="0"/>
              <a:t>   </a:t>
            </a:r>
            <a:r>
              <a:rPr lang="cs-CZ" dirty="0" smtClean="0"/>
              <a:t>- ověřování provádí starosta nebo místostarosta; je-li zvoleno více místostarostů, bude záležet na pověření rady obce - viz § 104 obecního zřízení.</a:t>
            </a:r>
          </a:p>
          <a:p>
            <a:r>
              <a:rPr lang="cs-CZ" dirty="0" smtClean="0"/>
              <a:t> </a:t>
            </a:r>
          </a:p>
          <a:p>
            <a:r>
              <a:rPr lang="cs-CZ" b="1" dirty="0" smtClean="0"/>
              <a:t>2.</a:t>
            </a:r>
            <a:r>
              <a:rPr lang="cs-CZ" dirty="0" smtClean="0"/>
              <a:t>   </a:t>
            </a:r>
            <a:r>
              <a:rPr lang="cs-CZ" b="1" dirty="0" smtClean="0"/>
              <a:t>V obecním úřadu je starosta, místostarosta a úředník/úředníci, kteří neprokázal/li      způsobilost l provádění ověřování zkouškou (§ 14 odst. 1 zákona o ověřování)</a:t>
            </a:r>
            <a:endParaRPr lang="cs-CZ" dirty="0" smtClean="0"/>
          </a:p>
          <a:p>
            <a:r>
              <a:rPr lang="cs-CZ" dirty="0" smtClean="0"/>
              <a:t>   - ověřování provádí opět starosta nebo místostarosta, protože úředník/</a:t>
            </a:r>
            <a:r>
              <a:rPr lang="cs-CZ" dirty="0" err="1" smtClean="0"/>
              <a:t>ci</a:t>
            </a:r>
            <a:r>
              <a:rPr lang="cs-CZ" dirty="0" smtClean="0"/>
              <a:t> ověřování provádět nemůže/nemohou (§ 14 odst. 1 zákona o ověřování).</a:t>
            </a:r>
          </a:p>
          <a:p>
            <a:r>
              <a:rPr lang="cs-CZ" dirty="0" smtClean="0"/>
              <a:t> </a:t>
            </a:r>
          </a:p>
          <a:p>
            <a:r>
              <a:rPr lang="cs-CZ" b="1" dirty="0" smtClean="0"/>
              <a:t>3.</a:t>
            </a:r>
            <a:r>
              <a:rPr lang="cs-CZ" dirty="0" smtClean="0"/>
              <a:t>   </a:t>
            </a:r>
            <a:r>
              <a:rPr lang="cs-CZ" b="1" dirty="0" smtClean="0"/>
              <a:t>V obecním úřadu je starosta, místostarosta a úředník/úředníci, kteří prokázal/li           způsobilost l provádění ověřování zkouškou (§ 14 odst. 1 zákona o ověřování)</a:t>
            </a:r>
            <a:endParaRPr lang="cs-CZ" dirty="0" smtClean="0"/>
          </a:p>
          <a:p>
            <a:r>
              <a:rPr lang="cs-CZ" b="1" dirty="0" smtClean="0"/>
              <a:t> </a:t>
            </a:r>
            <a:r>
              <a:rPr lang="cs-CZ" dirty="0" smtClean="0"/>
              <a:t>  - zde pak bude záležet na rozdělení práce v obecním úřadě, kterou určují vnitřní předpisy, popřípadě pokyny vedoucího úřadu. Pro rozdělení práce v obecním úřadě, a tedy rovněž pro otázku, kdo konkrétně má v obecním úřadě ověřovat, bude rozhodující organizační řád obecního úřadu, schvalovaný radou obce (není-li v obci rada obce, pak tato pravomoc přísluší starostovi - viz § 99 odst. 2 obecního zřízení).</a:t>
            </a:r>
          </a:p>
          <a:p>
            <a:r>
              <a:rPr lang="cs-CZ" dirty="0" smtClean="0"/>
              <a:t>V případě, že obec nemá formálně organizační řád, popřípadě jiné formální předpisy určující rozdělení práce, pak podle našeho názoru rozhodnutí o tom, kdo je oprávněn ověřovat, náleží vedoucímu úřadu - např. schválením tzv. pracovní náplně, popřípadě výslovným individuálním pověřením (viz § 15 odst. 2 správního řádu).</a:t>
            </a:r>
          </a:p>
          <a:p>
            <a:r>
              <a:rPr lang="cs-CZ" dirty="0" smtClean="0"/>
              <a:t> </a:t>
            </a:r>
          </a:p>
          <a:p>
            <a:r>
              <a:rPr lang="cs-CZ" dirty="0" smtClean="0"/>
              <a:t>            Na závěr uvádíme, že na postup při vidimaci a legalizaci, které jsou neformálními správními úkony, se vztahuje část čtvrtá správního řádu.</a:t>
            </a:r>
          </a:p>
          <a:p>
            <a:r>
              <a:rPr lang="cs-CZ" dirty="0" smtClean="0"/>
              <a:t>------------------------------------------------------------------------------------</a:t>
            </a:r>
          </a:p>
          <a:p>
            <a:r>
              <a:rPr lang="cs-CZ" dirty="0" smtClean="0"/>
              <a:t>Provádění vidimace a legalizace velitelem lodě upravuje vyhláška Ministerstva dopravy a spojů </a:t>
            </a:r>
            <a:r>
              <a:rPr lang="cs-CZ" b="1" dirty="0" smtClean="0"/>
              <a:t>č. 272/2000 Sb., o ověřování pravosti podpisu nebo shody opisu nebo kopie s listinou velitelem lodě</a:t>
            </a:r>
            <a:endParaRPr lang="cs-CZ" dirty="0" smtClean="0"/>
          </a:p>
          <a:p>
            <a:r>
              <a:rPr lang="cs-CZ" b="1" dirty="0" smtClean="0"/>
              <a:t>Ověřování pravosti podpisu</a:t>
            </a:r>
            <a:endParaRPr lang="cs-CZ" dirty="0" smtClean="0"/>
          </a:p>
          <a:p>
            <a:r>
              <a:rPr lang="cs-CZ" b="1" dirty="0" smtClean="0"/>
              <a:t> </a:t>
            </a:r>
            <a:endParaRPr lang="cs-CZ" dirty="0" smtClean="0"/>
          </a:p>
          <a:p>
            <a:r>
              <a:rPr lang="cs-CZ" dirty="0" smtClean="0"/>
              <a:t>            (1) Ověřováním pravosti podpisu (dále jen "legalizace") velitel lodě ověřuje, že fyzická osoba na lodi v jeho přítomnosti listinu vlastnoručně podepsala nebo podpis na listině se již nacházející před ním uznala za vlastní.</a:t>
            </a:r>
          </a:p>
          <a:p>
            <a:r>
              <a:rPr lang="cs-CZ" dirty="0" smtClean="0"/>
              <a:t> </a:t>
            </a:r>
          </a:p>
          <a:p>
            <a:r>
              <a:rPr lang="cs-CZ" dirty="0" smtClean="0"/>
              <a:t>            (2) Fyzická osoba předloží k prokázání své totožnosti platný úřední průkaz vydaný státním orgánem, který obsahuje údaje uvedené v odstavci 3 písm. a).</a:t>
            </a:r>
          </a:p>
          <a:p>
            <a:r>
              <a:rPr lang="cs-CZ" dirty="0" smtClean="0"/>
              <a:t> </a:t>
            </a:r>
          </a:p>
          <a:p>
            <a:r>
              <a:rPr lang="cs-CZ" dirty="0" smtClean="0"/>
              <a:t>            (3) Legalizace se vyznačí na listině formou ověřovací doložky, která obsahuje</a:t>
            </a:r>
          </a:p>
          <a:p>
            <a:r>
              <a:rPr lang="cs-CZ" dirty="0" smtClean="0"/>
              <a:t>a) jméno, příjmení, rodné číslo nebo datum narození žadatele,</a:t>
            </a:r>
          </a:p>
          <a:p>
            <a:r>
              <a:rPr lang="cs-CZ" dirty="0" smtClean="0"/>
              <a:t> </a:t>
            </a:r>
          </a:p>
          <a:p>
            <a:r>
              <a:rPr lang="cs-CZ" dirty="0" smtClean="0"/>
              <a:t>b) údaj o způsobu zjištění totožnosti žadatele,</a:t>
            </a:r>
          </a:p>
          <a:p>
            <a:r>
              <a:rPr lang="cs-CZ" dirty="0" smtClean="0"/>
              <a:t> </a:t>
            </a:r>
          </a:p>
          <a:p>
            <a:r>
              <a:rPr lang="cs-CZ" dirty="0" smtClean="0"/>
              <a:t>c) pořadové číslo, pod kterým je legalizace zapsána v ověřovací knize,</a:t>
            </a:r>
          </a:p>
          <a:p>
            <a:r>
              <a:rPr lang="cs-CZ" dirty="0" smtClean="0"/>
              <a:t> </a:t>
            </a:r>
          </a:p>
          <a:p>
            <a:r>
              <a:rPr lang="cs-CZ" dirty="0" smtClean="0"/>
              <a:t>d) konstatování, že fyzická osoba listinu vlastnoručně před velitelem lodě podepsala nebo že uznala podpis na listině za vlastní,</a:t>
            </a:r>
          </a:p>
          <a:p>
            <a:r>
              <a:rPr lang="cs-CZ" dirty="0" smtClean="0"/>
              <a:t> </a:t>
            </a:r>
          </a:p>
          <a:p>
            <a:r>
              <a:rPr lang="cs-CZ" dirty="0" smtClean="0"/>
              <a:t>e) místo a datum legalizace,</a:t>
            </a:r>
          </a:p>
          <a:p>
            <a:r>
              <a:rPr lang="cs-CZ" dirty="0" smtClean="0"/>
              <a:t> </a:t>
            </a:r>
          </a:p>
          <a:p>
            <a:r>
              <a:rPr lang="cs-CZ" dirty="0" smtClean="0"/>
              <a:t>f) vlastnoruční podpis velitele lodě a otisk kulatého lodního razítka.</a:t>
            </a:r>
          </a:p>
          <a:p>
            <a:r>
              <a:rPr lang="cs-CZ" dirty="0" smtClean="0"/>
              <a:t> </a:t>
            </a:r>
          </a:p>
          <a:p>
            <a:r>
              <a:rPr lang="cs-CZ" dirty="0" smtClean="0"/>
              <a:t>            (4) Velitel lodě provedením legalizace neodpovídá za obsah listiny.</a:t>
            </a:r>
          </a:p>
          <a:p>
            <a:r>
              <a:rPr lang="cs-CZ" dirty="0" smtClean="0"/>
              <a:t> </a:t>
            </a:r>
          </a:p>
          <a:p>
            <a:r>
              <a:rPr lang="cs-CZ" dirty="0" smtClean="0"/>
              <a:t>            (5) Neovládá-li velitel lodě jazyk, v němž je listina pořízena, může legalizaci odmítnout.</a:t>
            </a:r>
          </a:p>
          <a:p>
            <a:r>
              <a:rPr lang="cs-CZ" dirty="0" smtClean="0"/>
              <a:t> </a:t>
            </a:r>
          </a:p>
          <a:p>
            <a:r>
              <a:rPr lang="cs-CZ" dirty="0" smtClean="0"/>
              <a:t>            (6) Velitel lodě neprovede legalizaci, jde-li o legalizaci podpisu na listině, která neobsahuje žádný text.</a:t>
            </a:r>
          </a:p>
          <a:p>
            <a:r>
              <a:rPr lang="cs-CZ" dirty="0" smtClean="0"/>
              <a:t> </a:t>
            </a:r>
          </a:p>
          <a:p>
            <a:r>
              <a:rPr lang="cs-CZ" dirty="0" smtClean="0"/>
              <a:t>§ 2</a:t>
            </a:r>
          </a:p>
          <a:p>
            <a:r>
              <a:rPr lang="cs-CZ" dirty="0" smtClean="0"/>
              <a:t> </a:t>
            </a:r>
          </a:p>
          <a:p>
            <a:r>
              <a:rPr lang="cs-CZ" b="1" dirty="0" smtClean="0"/>
              <a:t>Ověřování shody opisu nebo kopie s listinou</a:t>
            </a:r>
            <a:endParaRPr lang="cs-CZ" dirty="0" smtClean="0"/>
          </a:p>
          <a:p>
            <a:r>
              <a:rPr lang="cs-CZ" b="1" dirty="0" smtClean="0"/>
              <a:t> </a:t>
            </a:r>
            <a:endParaRPr lang="cs-CZ" dirty="0" smtClean="0"/>
          </a:p>
          <a:p>
            <a:r>
              <a:rPr lang="cs-CZ" dirty="0" smtClean="0"/>
              <a:t>            (1) Ověření shody opisu nebo kopie s listinou nebo její částí (dále jen "vidimace") se vyznačí na ověřeném opisu nebo kopii ve formě ověřovací doložky na každém listě, pokud tyto nejsou svázány do svazku. V doložce je uvedeno</a:t>
            </a:r>
          </a:p>
          <a:p>
            <a:r>
              <a:rPr lang="cs-CZ" dirty="0" smtClean="0"/>
              <a:t>a) zda opis nebo kopie souhlasí s listinou, z níž byl pořízen, a zda tato listina je prvopisem nebo ověřeným opisem nebo kopií a z kolika listů se skládá,</a:t>
            </a:r>
          </a:p>
          <a:p>
            <a:r>
              <a:rPr lang="cs-CZ" dirty="0" smtClean="0"/>
              <a:t> </a:t>
            </a:r>
          </a:p>
          <a:p>
            <a:r>
              <a:rPr lang="cs-CZ" dirty="0" smtClean="0"/>
              <a:t>b) počet listů, které opis nebo kopie obsahuje,</a:t>
            </a:r>
          </a:p>
          <a:p>
            <a:r>
              <a:rPr lang="cs-CZ" dirty="0" smtClean="0"/>
              <a:t> </a:t>
            </a:r>
          </a:p>
          <a:p>
            <a:r>
              <a:rPr lang="cs-CZ" dirty="0" smtClean="0"/>
              <a:t>c) zda jde o opis nebo kopii, a to úplné nebo částečné,</a:t>
            </a:r>
          </a:p>
          <a:p>
            <a:r>
              <a:rPr lang="cs-CZ" dirty="0" smtClean="0"/>
              <a:t> </a:t>
            </a:r>
          </a:p>
          <a:p>
            <a:r>
              <a:rPr lang="cs-CZ" dirty="0" smtClean="0"/>
              <a:t>d) pořadové číslo, pod kterým je vidimace zapsána v ověřovací knize,</a:t>
            </a:r>
          </a:p>
          <a:p>
            <a:r>
              <a:rPr lang="cs-CZ" dirty="0" smtClean="0"/>
              <a:t> </a:t>
            </a:r>
          </a:p>
          <a:p>
            <a:r>
              <a:rPr lang="cs-CZ" dirty="0" smtClean="0"/>
              <a:t>e) místo a datum vidimace,</a:t>
            </a:r>
          </a:p>
          <a:p>
            <a:r>
              <a:rPr lang="cs-CZ" dirty="0" smtClean="0"/>
              <a:t> </a:t>
            </a:r>
          </a:p>
          <a:p>
            <a:r>
              <a:rPr lang="cs-CZ" dirty="0" smtClean="0"/>
              <a:t>f) vlastnoruční podpis velitele lodě a otisk kulatého lodního razítka.</a:t>
            </a:r>
          </a:p>
          <a:p>
            <a:r>
              <a:rPr lang="cs-CZ" dirty="0" smtClean="0"/>
              <a:t> </a:t>
            </a:r>
          </a:p>
          <a:p>
            <a:r>
              <a:rPr lang="cs-CZ" dirty="0" smtClean="0"/>
              <a:t>            (2) Velitel lodě provádí vidimaci podle odstavce 1 pouze na lodi, na které vykonává funkci velitele lodě.</a:t>
            </a:r>
          </a:p>
          <a:p>
            <a:r>
              <a:rPr lang="cs-CZ" dirty="0" smtClean="0"/>
              <a:t> </a:t>
            </a:r>
          </a:p>
          <a:p>
            <a:r>
              <a:rPr lang="cs-CZ" dirty="0" smtClean="0"/>
              <a:t>            (3) Velitel lodě neprovede vidimaci</a:t>
            </a:r>
          </a:p>
          <a:p>
            <a:r>
              <a:rPr lang="cs-CZ" dirty="0" smtClean="0"/>
              <a:t>a) opisu nebo kopie občanského průkazu, vojenského průkazu, pasu a jiného průkazu, vkladní knížky, šeku, losu, sázenky, geometrického plánu, rysu a technické kresby,</a:t>
            </a:r>
          </a:p>
          <a:p>
            <a:r>
              <a:rPr lang="cs-CZ" dirty="0" smtClean="0"/>
              <a:t> </a:t>
            </a:r>
          </a:p>
          <a:p>
            <a:r>
              <a:rPr lang="cs-CZ" dirty="0" smtClean="0"/>
              <a:t>b) jestliže se předložený opis nebo kopie neshoduje s originálem,</a:t>
            </a:r>
          </a:p>
          <a:p>
            <a:r>
              <a:rPr lang="cs-CZ" dirty="0" smtClean="0"/>
              <a:t> </a:t>
            </a:r>
          </a:p>
          <a:p>
            <a:r>
              <a:rPr lang="cs-CZ" dirty="0" smtClean="0"/>
              <a:t>c) jestliže neovládá jazyk, v němž je listina pořízena, nebo</a:t>
            </a:r>
          </a:p>
          <a:p>
            <a:r>
              <a:rPr lang="cs-CZ" dirty="0" smtClean="0"/>
              <a:t> </a:t>
            </a:r>
          </a:p>
          <a:p>
            <a:r>
              <a:rPr lang="cs-CZ" dirty="0" smtClean="0"/>
              <a:t>d) jsou-li v listině, která se </a:t>
            </a:r>
            <a:r>
              <a:rPr lang="cs-CZ" dirty="0" err="1" smtClean="0"/>
              <a:t>vidimuje</a:t>
            </a:r>
            <a:r>
              <a:rPr lang="cs-CZ" dirty="0" smtClean="0"/>
              <a:t>, změny, doplňky, vsuvky nebo škrty, které by mohly zeslabit její věrohodnost.</a:t>
            </a:r>
          </a:p>
          <a:p>
            <a:r>
              <a:rPr lang="cs-CZ" dirty="0" smtClean="0"/>
              <a:t> </a:t>
            </a:r>
          </a:p>
          <a:p>
            <a:r>
              <a:rPr lang="cs-CZ" dirty="0" smtClean="0"/>
              <a:t>            (4) Velitel lodě vidimací neověřuje pravdivost skutečností uváděných v listině.</a:t>
            </a:r>
          </a:p>
          <a:p>
            <a:r>
              <a:rPr lang="cs-CZ" dirty="0" smtClean="0"/>
              <a:t> </a:t>
            </a:r>
          </a:p>
          <a:p>
            <a:r>
              <a:rPr lang="cs-CZ" dirty="0" smtClean="0"/>
              <a:t>§ 3</a:t>
            </a:r>
          </a:p>
          <a:p>
            <a:r>
              <a:rPr lang="cs-CZ" dirty="0" smtClean="0"/>
              <a:t> </a:t>
            </a:r>
          </a:p>
          <a:p>
            <a:r>
              <a:rPr lang="cs-CZ" dirty="0" smtClean="0"/>
              <a:t>            Velitel lodě vede evidenci legalizací a vidimací ve svázané ověřovací knize podle tiskopisu uvedeného v příloze.</a:t>
            </a:r>
          </a:p>
          <a:p>
            <a:r>
              <a:rPr lang="cs-CZ" dirty="0" smtClean="0"/>
              <a:t> </a:t>
            </a:r>
          </a:p>
          <a:p>
            <a:r>
              <a:rPr lang="cs-CZ" dirty="0" smtClean="0"/>
              <a:t>---------------------------------------------------------------------------------------------------------------------------------------</a:t>
            </a:r>
          </a:p>
          <a:p>
            <a:r>
              <a:rPr lang="cs-CZ" dirty="0" smtClean="0"/>
              <a:t>Provádění vidimace a legalizace notářem upravuje zákon č. 358/1992 Sb., o notářích a jejich činnosti (notářský řád)</a:t>
            </a:r>
          </a:p>
          <a:p>
            <a:r>
              <a:rPr lang="cs-CZ" b="1" dirty="0" smtClean="0"/>
              <a:t>Ověřování shody opisu nebo kopie s listinou (§ 73)</a:t>
            </a:r>
            <a:endParaRPr lang="cs-CZ" dirty="0" smtClean="0"/>
          </a:p>
          <a:p>
            <a:r>
              <a:rPr lang="cs-CZ" b="1" dirty="0" smtClean="0"/>
              <a:t> </a:t>
            </a:r>
            <a:endParaRPr lang="cs-CZ" dirty="0" smtClean="0"/>
          </a:p>
          <a:p>
            <a:r>
              <a:rPr lang="cs-CZ" dirty="0" smtClean="0"/>
              <a:t>            (1) Vidimace se provede ověřovací doložkou neodkladně poté, kdy notář posoudil shodu opisu s listinou. Ověřovací doložka obsahuje</a:t>
            </a:r>
          </a:p>
          <a:p>
            <a:r>
              <a:rPr lang="cs-CZ" dirty="0" smtClean="0"/>
              <a:t>a) údaj o ověření toho, že opis doslovně souhlasí s listinou, z níž byl pořízen,</a:t>
            </a:r>
          </a:p>
          <a:p>
            <a:r>
              <a:rPr lang="cs-CZ" dirty="0" smtClean="0"/>
              <a:t> </a:t>
            </a:r>
          </a:p>
          <a:p>
            <a:r>
              <a:rPr lang="cs-CZ" dirty="0" smtClean="0"/>
              <a:t>b) údaj o tom, z kolika listů nebo archů se skládá listina, z níž byl opis pořízen, a z kolika listů nebo archů se skládá její opis,</a:t>
            </a:r>
          </a:p>
          <a:p>
            <a:r>
              <a:rPr lang="cs-CZ" dirty="0" smtClean="0"/>
              <a:t> </a:t>
            </a:r>
          </a:p>
          <a:p>
            <a:r>
              <a:rPr lang="cs-CZ" dirty="0" smtClean="0"/>
              <a:t>c) údaj o tom, že opis je částečný, není-li opis úplný,</a:t>
            </a:r>
          </a:p>
          <a:p>
            <a:r>
              <a:rPr lang="cs-CZ" dirty="0" smtClean="0"/>
              <a:t> </a:t>
            </a:r>
          </a:p>
          <a:p>
            <a:r>
              <a:rPr lang="cs-CZ" dirty="0" smtClean="0"/>
              <a:t>d) místo a datum vyhotovení doložky o ověření; ustanovení § 59 odst. 2 věty první se nepoužije,</a:t>
            </a:r>
          </a:p>
          <a:p>
            <a:r>
              <a:rPr lang="cs-CZ" dirty="0" smtClean="0"/>
              <a:t> </a:t>
            </a:r>
          </a:p>
          <a:p>
            <a:r>
              <a:rPr lang="cs-CZ" dirty="0" smtClean="0"/>
              <a:t>e) otisk úředního razítka notáře a podpis ověřujícího.</a:t>
            </a:r>
          </a:p>
          <a:p>
            <a:r>
              <a:rPr lang="cs-CZ" dirty="0" smtClean="0"/>
              <a:t> </a:t>
            </a:r>
          </a:p>
          <a:p>
            <a:r>
              <a:rPr lang="cs-CZ" dirty="0" smtClean="0"/>
              <a:t>            (2) Notář odmítne vidimaci provést,</a:t>
            </a:r>
          </a:p>
          <a:p>
            <a:r>
              <a:rPr lang="cs-CZ" dirty="0" smtClean="0"/>
              <a:t>a) je-li listinou, z níž je opis pořízen, listina, jejíž jedinečnost nelze ověřeným opisem nahradit, zejména občanský průkaz, vojenský průkaz, pas, nebo jiný průkaz, směnka, šek, nebo jiný cenný papír, vkladní knížka, geometrický plán, rysy a technické kresby,</a:t>
            </a:r>
          </a:p>
          <a:p>
            <a:r>
              <a:rPr lang="cs-CZ" dirty="0" smtClean="0"/>
              <a:t> </a:t>
            </a:r>
          </a:p>
          <a:p>
            <a:r>
              <a:rPr lang="cs-CZ" dirty="0" smtClean="0"/>
              <a:t>b) jestliže ověřující nezná jazyk, ve kterém je listina, z níž je opis pořízen, vyhotovena, a není předložen její překlad do českého jazyka tlumočníkem; to neplatí, jestliže je před ověřujícím opis této listiny pořízen prostřednictvím kopírovacího zařízení,</a:t>
            </a:r>
          </a:p>
          <a:p>
            <a:r>
              <a:rPr lang="cs-CZ" dirty="0" smtClean="0"/>
              <a:t> </a:t>
            </a:r>
          </a:p>
          <a:p>
            <a:r>
              <a:rPr lang="cs-CZ" dirty="0" smtClean="0"/>
              <a:t>c) jsou-li v listině, jejíž shoda s opisem má být ověřena, změny, doplňky, vsuvky nebo škrty, které by mohly zeslabit její věrohodnost,</a:t>
            </a:r>
          </a:p>
          <a:p>
            <a:r>
              <a:rPr lang="cs-CZ" dirty="0" smtClean="0"/>
              <a:t> </a:t>
            </a:r>
          </a:p>
          <a:p>
            <a:r>
              <a:rPr lang="cs-CZ" dirty="0" smtClean="0"/>
              <a:t>d) jestliže se opis doslovně neshoduje s listinou, z níž byl pořízen.</a:t>
            </a:r>
          </a:p>
          <a:p>
            <a:r>
              <a:rPr lang="cs-CZ" dirty="0" smtClean="0"/>
              <a:t> Ustanovení § 53 není tímto ustanovením dotčeno.</a:t>
            </a:r>
          </a:p>
          <a:p>
            <a:r>
              <a:rPr lang="cs-CZ" dirty="0" smtClean="0"/>
              <a:t> </a:t>
            </a:r>
          </a:p>
          <a:p>
            <a:r>
              <a:rPr lang="cs-CZ" dirty="0" smtClean="0"/>
              <a:t>            (3) Vidimací se nepotvrzuje správnost a pravdivost údajů uvedených v listině a jejich soulad s právními předpisy a notář za obsah listiny neodpovídá.</a:t>
            </a:r>
          </a:p>
          <a:p>
            <a:r>
              <a:rPr lang="cs-CZ" dirty="0" smtClean="0"/>
              <a:t> </a:t>
            </a:r>
          </a:p>
          <a:p>
            <a:r>
              <a:rPr lang="cs-CZ" dirty="0" smtClean="0"/>
              <a:t> </a:t>
            </a:r>
          </a:p>
          <a:p>
            <a:r>
              <a:rPr lang="cs-CZ" dirty="0" smtClean="0"/>
              <a:t> </a:t>
            </a:r>
          </a:p>
          <a:p>
            <a:r>
              <a:rPr lang="cs-CZ" b="1" dirty="0" smtClean="0"/>
              <a:t>Ověřování pravosti podpisu (§ 74)</a:t>
            </a:r>
            <a:endParaRPr lang="cs-CZ" dirty="0" smtClean="0"/>
          </a:p>
          <a:p>
            <a:r>
              <a:rPr lang="cs-CZ" b="1" dirty="0" smtClean="0"/>
              <a:t> </a:t>
            </a:r>
            <a:endParaRPr lang="cs-CZ" dirty="0" smtClean="0"/>
          </a:p>
          <a:p>
            <a:r>
              <a:rPr lang="cs-CZ" dirty="0" smtClean="0"/>
              <a:t>            (1) Legalizací notář ověřuje, že fyzická osoba před ním v jeho přítomnosti listinu vlastnoručně podepsala nebo podpis na listině se již nacházející před ním uznala za vlastní. Pro zjištění totožnosti této osoby platí § 64.</a:t>
            </a:r>
          </a:p>
          <a:p>
            <a:r>
              <a:rPr lang="cs-CZ" dirty="0" smtClean="0"/>
              <a:t> </a:t>
            </a:r>
          </a:p>
          <a:p>
            <a:r>
              <a:rPr lang="cs-CZ" dirty="0" smtClean="0"/>
              <a:t>            (2) Legalizace se provede ověřovací doložkou neodkladně poté, kdy před notářem v jeho přítomnosti byla listina podepsána nebo byl podpis na listině se již nacházející uznán za vlastní, a to neodkladně po podepsání nebo uznání; ověřovací doložka obsahuje:</a:t>
            </a:r>
          </a:p>
          <a:p>
            <a:r>
              <a:rPr lang="cs-CZ" dirty="0" smtClean="0"/>
              <a:t> </a:t>
            </a:r>
          </a:p>
          <a:p>
            <a:r>
              <a:rPr lang="cs-CZ" dirty="0" smtClean="0"/>
              <a:t>a) běžné číslo ověřovací knihy,</a:t>
            </a:r>
          </a:p>
          <a:p>
            <a:r>
              <a:rPr lang="cs-CZ" dirty="0" smtClean="0"/>
              <a:t> </a:t>
            </a:r>
          </a:p>
          <a:p>
            <a:r>
              <a:rPr lang="cs-CZ" dirty="0" smtClean="0"/>
              <a:t>b) jméno, příjmení, bydliště, popřípadě místo pobytu, rodné číslo, není-li, nebo nelze-li je zjistit, datum narození žadatele,</a:t>
            </a:r>
          </a:p>
          <a:p>
            <a:r>
              <a:rPr lang="cs-CZ" dirty="0" smtClean="0"/>
              <a:t> </a:t>
            </a:r>
          </a:p>
          <a:p>
            <a:r>
              <a:rPr lang="cs-CZ" dirty="0" smtClean="0"/>
              <a:t>c) údaj, jak byla zjištěna totožnost žadatele,</a:t>
            </a:r>
          </a:p>
          <a:p>
            <a:r>
              <a:rPr lang="cs-CZ" dirty="0" smtClean="0"/>
              <a:t> </a:t>
            </a:r>
          </a:p>
          <a:p>
            <a:r>
              <a:rPr lang="cs-CZ" dirty="0" smtClean="0"/>
              <a:t>d) konstatování, že uvedená osoba listinu vlastnoručně před notářem podepsala nebo že uznala podpis na listině za vlastní,</a:t>
            </a:r>
          </a:p>
          <a:p>
            <a:r>
              <a:rPr lang="cs-CZ" dirty="0" smtClean="0"/>
              <a:t> </a:t>
            </a:r>
          </a:p>
          <a:p>
            <a:r>
              <a:rPr lang="cs-CZ" dirty="0" smtClean="0"/>
              <a:t>e) místo a datum vyhotovení doložky o ověření; ustanovení § 59 odst. 2 věty první se nepoužije,</a:t>
            </a:r>
          </a:p>
          <a:p>
            <a:r>
              <a:rPr lang="cs-CZ" dirty="0" smtClean="0"/>
              <a:t> </a:t>
            </a:r>
          </a:p>
          <a:p>
            <a:r>
              <a:rPr lang="cs-CZ" dirty="0" smtClean="0"/>
              <a:t>f) podpis ověřujícího a otisk úředního razítka notáře.</a:t>
            </a:r>
          </a:p>
          <a:p>
            <a:r>
              <a:rPr lang="cs-CZ" dirty="0" smtClean="0"/>
              <a:t> </a:t>
            </a:r>
          </a:p>
          <a:p>
            <a:r>
              <a:rPr lang="cs-CZ" dirty="0" smtClean="0"/>
              <a:t>            (3) Notář provedením legalizace neodpovídá za obsah listiny.</a:t>
            </a:r>
          </a:p>
          <a:p>
            <a:r>
              <a:rPr lang="cs-CZ" dirty="0" smtClean="0"/>
              <a:t> </a:t>
            </a:r>
          </a:p>
          <a:p>
            <a:r>
              <a:rPr lang="cs-CZ" dirty="0" smtClean="0"/>
              <a:t>            (4) Neovládá-li notář jazyk, v němž je listina pořízena, vyzve žadatele, aby předložil překlad listiny tlumočníkem. Nestane-li se tak, notář úkon odmítne.</a:t>
            </a:r>
          </a:p>
          <a:p>
            <a:endParaRPr lang="cs-CZ" dirty="0" smtClean="0"/>
          </a:p>
          <a:p>
            <a:endParaRPr lang="cs-CZ" dirty="0"/>
          </a:p>
        </p:txBody>
      </p:sp>
      <p:sp>
        <p:nvSpPr>
          <p:cNvPr id="4" name="Zástupný symbol pro číslo snímku 3"/>
          <p:cNvSpPr>
            <a:spLocks noGrp="1"/>
          </p:cNvSpPr>
          <p:nvPr>
            <p:ph type="sldNum" sz="quarter" idx="10"/>
          </p:nvPr>
        </p:nvSpPr>
        <p:spPr/>
        <p:txBody>
          <a:bodyPr/>
          <a:lstStyle/>
          <a:p>
            <a:fld id="{4C61B42F-2114-4995-A8DA-ED89A25493B7}" type="slidenum">
              <a:rPr lang="cs-CZ" smtClean="0"/>
              <a:pPr/>
              <a:t>28</a:t>
            </a:fld>
            <a:endParaRPr lang="cs-CZ" dirty="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fontScale="92500"/>
          </a:bodyPr>
          <a:lstStyle/>
          <a:p>
            <a:r>
              <a:rPr lang="cs-CZ" b="1" dirty="0" smtClean="0"/>
              <a:t>Ověřování způsobilosti k provádění vidimace a legalizace</a:t>
            </a:r>
            <a:endParaRPr lang="cs-CZ" dirty="0" smtClean="0"/>
          </a:p>
          <a:p>
            <a:r>
              <a:rPr lang="cs-CZ" dirty="0" smtClean="0"/>
              <a:t>           Vidimaci a legalizaci u krajského úřadu, obecního úřadu obce s rozšířenou působností a obecního úřadu provádí úředník, který</a:t>
            </a:r>
          </a:p>
          <a:p>
            <a:r>
              <a:rPr lang="cs-CZ" dirty="0" smtClean="0"/>
              <a:t> </a:t>
            </a:r>
          </a:p>
          <a:p>
            <a:r>
              <a:rPr lang="cs-CZ" dirty="0" smtClean="0"/>
              <a:t>a) prokázal zvláštní odbornou způsobilost pro výkon správních činností při správě matrik a státního občanství  , nebo</a:t>
            </a:r>
          </a:p>
          <a:p>
            <a:r>
              <a:rPr lang="cs-CZ" dirty="0" smtClean="0"/>
              <a:t> </a:t>
            </a:r>
          </a:p>
          <a:p>
            <a:r>
              <a:rPr lang="cs-CZ" dirty="0" smtClean="0"/>
              <a:t>b) prokázal odbornou způsobilost matrikáře podle zvláštního právního předpisu , nebo</a:t>
            </a:r>
          </a:p>
          <a:p>
            <a:r>
              <a:rPr lang="cs-CZ" dirty="0" smtClean="0"/>
              <a:t> </a:t>
            </a:r>
          </a:p>
          <a:p>
            <a:r>
              <a:rPr lang="cs-CZ" dirty="0" smtClean="0"/>
              <a:t>c) složil zkoušku podle  zákona.</a:t>
            </a:r>
          </a:p>
          <a:p>
            <a:r>
              <a:rPr lang="cs-CZ" dirty="0" smtClean="0"/>
              <a:t> </a:t>
            </a:r>
          </a:p>
          <a:p>
            <a:r>
              <a:rPr lang="cs-CZ" dirty="0" smtClean="0"/>
              <a:t>             Obsahem zkoušky podle  je ústní ověření znalostí právních předpisů týkajících se oblasti vidimace a legalizace, vybraných ustanovení právních předpisů týkajících se správních poplatků a správního řádu a schopnosti jejich aplikace.</a:t>
            </a:r>
          </a:p>
          <a:p>
            <a:r>
              <a:rPr lang="cs-CZ" dirty="0" smtClean="0"/>
              <a:t> </a:t>
            </a:r>
          </a:p>
          <a:p>
            <a:r>
              <a:rPr lang="cs-CZ" dirty="0" smtClean="0"/>
              <a:t>             Složení zkoušky se prokazuje osvědčením o vykonání zkoušky vydaným ministerstvem, krajským úřadem nebo obecním úřadem obce s rozšířenou působností. Vzor osvědčení stanoví prováděcí právní předpis (vyhláška č. 36/2006 Sb.).</a:t>
            </a:r>
          </a:p>
          <a:p>
            <a:r>
              <a:rPr lang="cs-CZ" dirty="0" smtClean="0"/>
              <a:t> </a:t>
            </a:r>
          </a:p>
          <a:p>
            <a:r>
              <a:rPr lang="cs-CZ" dirty="0" smtClean="0"/>
              <a:t>             Prováděním zkoušky úředníků lze pověřit jen úředníka, který splňuje podmínky podle odstavce 1 písm. a) (zákon č. 36/2006). Na zaměstnance ministerstva pověřené prováděním zkoušky se věta první nepoužije.</a:t>
            </a:r>
          </a:p>
          <a:p>
            <a:r>
              <a:rPr lang="cs-CZ" dirty="0" smtClean="0"/>
              <a:t> </a:t>
            </a:r>
          </a:p>
          <a:p>
            <a:r>
              <a:rPr lang="cs-CZ" dirty="0" smtClean="0"/>
              <a:t>             Neuspěl-li úředník při zkoušce podle odstavce 2, může zkoušku dvakrát opakovat. Opakovanou zkoušku je možno vykonat nejdříve za 60 dnů a nejpozději do 90 dnů ode dne konání zkoušky, při níž úředník neuspěl.</a:t>
            </a:r>
          </a:p>
          <a:p>
            <a:endParaRPr lang="cs-CZ" dirty="0"/>
          </a:p>
        </p:txBody>
      </p:sp>
      <p:sp>
        <p:nvSpPr>
          <p:cNvPr id="4" name="Zástupný symbol pro číslo snímku 3"/>
          <p:cNvSpPr>
            <a:spLocks noGrp="1"/>
          </p:cNvSpPr>
          <p:nvPr>
            <p:ph type="sldNum" sz="quarter" idx="10"/>
          </p:nvPr>
        </p:nvSpPr>
        <p:spPr/>
        <p:txBody>
          <a:bodyPr/>
          <a:lstStyle/>
          <a:p>
            <a:fld id="{4C61B42F-2114-4995-A8DA-ED89A25493B7}" type="slidenum">
              <a:rPr lang="cs-CZ" smtClean="0"/>
              <a:pPr/>
              <a:t>29</a:t>
            </a:fld>
            <a:endParaRPr lang="cs-CZ"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4C61B42F-2114-4995-A8DA-ED89A25493B7}" type="slidenum">
              <a:rPr lang="cs-CZ" smtClean="0"/>
              <a:pPr/>
              <a:t>3</a:t>
            </a:fld>
            <a:endParaRPr lang="cs-CZ" dirty="0"/>
          </a:p>
        </p:txBody>
      </p:sp>
    </p:spTree>
    <p:extLst>
      <p:ext uri="{BB962C8B-B14F-4D97-AF65-F5344CB8AC3E}">
        <p14:creationId xmlns:p14="http://schemas.microsoft.com/office/powerpoint/2010/main" xmlns="" val="231948050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fontScale="85000" lnSpcReduction="20000"/>
          </a:bodyPr>
          <a:lstStyle/>
          <a:p>
            <a:r>
              <a:rPr lang="cs-CZ" b="1" dirty="0" smtClean="0"/>
              <a:t>Právní předpisy související s vidimací a legalizací</a:t>
            </a:r>
            <a:endParaRPr lang="cs-CZ" dirty="0" smtClean="0"/>
          </a:p>
          <a:p>
            <a:r>
              <a:rPr lang="cs-CZ" dirty="0" smtClean="0"/>
              <a:t> § 35 odst. 1 </a:t>
            </a:r>
            <a:r>
              <a:rPr lang="cs-CZ" dirty="0" smtClean="0">
                <a:hlinkClick r:id="rId3" action="ppaction://hlinkfile"/>
              </a:rPr>
              <a:t>zákona č. 222/1999 Sb</a:t>
            </a:r>
            <a:r>
              <a:rPr lang="cs-CZ" dirty="0" smtClean="0"/>
              <a:t>. , o zajišťování obrany České republiky, ve znění zákona č. 320/2002 Sb.</a:t>
            </a:r>
          </a:p>
          <a:p>
            <a:r>
              <a:rPr lang="cs-CZ" dirty="0" smtClean="0"/>
              <a:t> </a:t>
            </a:r>
          </a:p>
          <a:p>
            <a:r>
              <a:rPr lang="cs-CZ" dirty="0" smtClean="0"/>
              <a:t> § 6 zákona č. </a:t>
            </a:r>
            <a:r>
              <a:rPr lang="cs-CZ" dirty="0" smtClean="0">
                <a:hlinkClick r:id="rId4" action="ppaction://hlinkfile"/>
              </a:rPr>
              <a:t>352/2001 Sb</a:t>
            </a:r>
            <a:r>
              <a:rPr lang="cs-CZ" dirty="0" smtClean="0"/>
              <a:t>. , o užívání státních symbolů České republiky a o změně některých zákonů.</a:t>
            </a:r>
          </a:p>
          <a:p>
            <a:r>
              <a:rPr lang="cs-CZ" dirty="0" smtClean="0"/>
              <a:t> </a:t>
            </a:r>
          </a:p>
          <a:p>
            <a:r>
              <a:rPr lang="cs-CZ" dirty="0" smtClean="0"/>
              <a:t> § 2 odst. 4 zákona č. </a:t>
            </a:r>
            <a:r>
              <a:rPr lang="cs-CZ" dirty="0" smtClean="0">
                <a:hlinkClick r:id="rId5" action="ppaction://hlinkfile"/>
              </a:rPr>
              <a:t>312/2002 Sb</a:t>
            </a:r>
            <a:r>
              <a:rPr lang="cs-CZ" dirty="0" smtClean="0"/>
              <a:t>. , o úřednících územních samosprávných celků a o změně některých zákonů.</a:t>
            </a:r>
          </a:p>
          <a:p>
            <a:r>
              <a:rPr lang="cs-CZ" dirty="0" smtClean="0"/>
              <a:t> </a:t>
            </a:r>
          </a:p>
          <a:p>
            <a:r>
              <a:rPr lang="cs-CZ" dirty="0" smtClean="0"/>
              <a:t> Zákon č. </a:t>
            </a:r>
            <a:r>
              <a:rPr lang="cs-CZ" dirty="0" smtClean="0">
                <a:hlinkClick r:id="rId6" action="ppaction://hlinkfile"/>
              </a:rPr>
              <a:t>36/1967 Sb</a:t>
            </a:r>
            <a:r>
              <a:rPr lang="cs-CZ" dirty="0" smtClean="0"/>
              <a:t>. , o znalcích a tlumočnících.</a:t>
            </a:r>
          </a:p>
          <a:p>
            <a:r>
              <a:rPr lang="cs-CZ" dirty="0" smtClean="0"/>
              <a:t> </a:t>
            </a:r>
          </a:p>
          <a:p>
            <a:r>
              <a:rPr lang="cs-CZ" dirty="0" smtClean="0"/>
              <a:t> § 1 odst. 1 písm. r) vyhlášky č. </a:t>
            </a:r>
            <a:r>
              <a:rPr lang="cs-CZ" dirty="0" smtClean="0">
                <a:hlinkClick r:id="rId7" action="ppaction://hlinkfile"/>
              </a:rPr>
              <a:t>512/2002 Sb</a:t>
            </a:r>
            <a:r>
              <a:rPr lang="cs-CZ" dirty="0" smtClean="0"/>
              <a:t>. , o zvláštní odborné způsobilosti úředníků územních samosprávných celků.</a:t>
            </a:r>
          </a:p>
          <a:p>
            <a:r>
              <a:rPr lang="cs-CZ" dirty="0" smtClean="0"/>
              <a:t> </a:t>
            </a:r>
          </a:p>
          <a:p>
            <a:r>
              <a:rPr lang="cs-CZ" dirty="0" smtClean="0"/>
              <a:t>§ 9 zákona č. </a:t>
            </a:r>
            <a:r>
              <a:rPr lang="cs-CZ" dirty="0" smtClean="0">
                <a:hlinkClick r:id="rId8" action="ppaction://hlinkfile"/>
              </a:rPr>
              <a:t>301/2000 Sb</a:t>
            </a:r>
            <a:r>
              <a:rPr lang="cs-CZ" dirty="0" smtClean="0"/>
              <a:t>. , o matrikách, jménu a příjmení a o změně některých souvisejících zákonů, ve znění pozdějších předpisů.</a:t>
            </a:r>
          </a:p>
          <a:p>
            <a:r>
              <a:rPr lang="cs-CZ" dirty="0" smtClean="0"/>
              <a:t> </a:t>
            </a:r>
          </a:p>
          <a:p>
            <a:r>
              <a:rPr lang="cs-CZ" dirty="0" smtClean="0"/>
              <a:t> Zákon č. </a:t>
            </a:r>
            <a:r>
              <a:rPr lang="cs-CZ" dirty="0" smtClean="0">
                <a:hlinkClick r:id="rId9" action="ppaction://hlinkfile"/>
              </a:rPr>
              <a:t>328/1999 Sb</a:t>
            </a:r>
            <a:r>
              <a:rPr lang="cs-CZ" dirty="0" smtClean="0"/>
              <a:t>. , o občanských průkazech, ve znění pozdějších předpisů.</a:t>
            </a:r>
          </a:p>
          <a:p>
            <a:r>
              <a:rPr lang="cs-CZ" dirty="0" smtClean="0"/>
              <a:t> </a:t>
            </a:r>
          </a:p>
          <a:p>
            <a:r>
              <a:rPr lang="cs-CZ" dirty="0" smtClean="0"/>
              <a:t> Zákon č. </a:t>
            </a:r>
            <a:r>
              <a:rPr lang="cs-CZ" dirty="0" smtClean="0">
                <a:hlinkClick r:id="rId10" action="ppaction://hlinkfile"/>
              </a:rPr>
              <a:t>329/1999 Sb</a:t>
            </a:r>
            <a:r>
              <a:rPr lang="cs-CZ" dirty="0" smtClean="0"/>
              <a:t>. , o cestovních dokladech a o změně zákona č. 283/1991 Sb. , o Policii České republiky, ve znění pozdějších předpisů (zákon o cestovních dokladech), ve znění pozdějších předpisů.</a:t>
            </a:r>
          </a:p>
          <a:p>
            <a:r>
              <a:rPr lang="cs-CZ" dirty="0" smtClean="0"/>
              <a:t> </a:t>
            </a:r>
          </a:p>
          <a:p>
            <a:r>
              <a:rPr lang="cs-CZ" dirty="0" smtClean="0"/>
              <a:t> Zákon č. 326/1999 Sb. , o pobytu cizinců na území České republiky a o změně některých zákonů, ve znění pozdějších předpisů.</a:t>
            </a:r>
          </a:p>
          <a:p>
            <a:r>
              <a:rPr lang="cs-CZ" dirty="0" smtClean="0"/>
              <a:t> </a:t>
            </a:r>
          </a:p>
          <a:p>
            <a:r>
              <a:rPr lang="cs-CZ" dirty="0" smtClean="0"/>
              <a:t> Zákon č. </a:t>
            </a:r>
            <a:r>
              <a:rPr lang="cs-CZ" dirty="0" smtClean="0">
                <a:hlinkClick r:id="rId11" action="ppaction://hlinkfile"/>
              </a:rPr>
              <a:t>325/1999 Sb</a:t>
            </a:r>
            <a:r>
              <a:rPr lang="cs-CZ" dirty="0" smtClean="0"/>
              <a:t>. , o azylu a o změně zákona č. 283/1991 Sb. , o Policii České republiky, ve znění pozdějších předpisů (zákon o azylu), ve znění pozdějších předpisů.</a:t>
            </a:r>
          </a:p>
          <a:p>
            <a:r>
              <a:rPr lang="cs-CZ" dirty="0" smtClean="0"/>
              <a:t> </a:t>
            </a:r>
          </a:p>
          <a:p>
            <a:r>
              <a:rPr lang="cs-CZ" dirty="0" smtClean="0"/>
              <a:t> Zákon č. </a:t>
            </a:r>
            <a:r>
              <a:rPr lang="cs-CZ" dirty="0" smtClean="0">
                <a:hlinkClick r:id="rId12" action="ppaction://hlinkfile"/>
              </a:rPr>
              <a:t>221/2003</a:t>
            </a:r>
            <a:r>
              <a:rPr lang="cs-CZ" dirty="0" smtClean="0"/>
              <a:t> Sb. , o dočasné ochraně cizinců.</a:t>
            </a:r>
          </a:p>
          <a:p>
            <a:r>
              <a:rPr lang="cs-CZ" dirty="0" smtClean="0"/>
              <a:t> </a:t>
            </a:r>
          </a:p>
          <a:p>
            <a:r>
              <a:rPr lang="cs-CZ" dirty="0" smtClean="0"/>
              <a:t> § 33 a 34 zákona č. </a:t>
            </a:r>
            <a:r>
              <a:rPr lang="cs-CZ" dirty="0" smtClean="0">
                <a:hlinkClick r:id="rId5" action="ppaction://hlinkfile"/>
              </a:rPr>
              <a:t>312/2002 Sb</a:t>
            </a:r>
            <a:r>
              <a:rPr lang="cs-CZ" dirty="0" smtClean="0"/>
              <a:t>.</a:t>
            </a:r>
          </a:p>
          <a:p>
            <a:r>
              <a:rPr lang="cs-CZ" dirty="0" smtClean="0"/>
              <a:t>  Zákon č. 300/2008 Sb., o elektronických úkonech a autorizované konverzi dokumentů</a:t>
            </a:r>
          </a:p>
          <a:p>
            <a:r>
              <a:rPr lang="cs-CZ" dirty="0" smtClean="0"/>
              <a:t> Zákon č. 301/2008 Sb., kterým se mění některé zákony v souvislosti s přijetím zákona o elektronických úkonech a autorizované konverzi dokumentů</a:t>
            </a:r>
          </a:p>
          <a:p>
            <a:r>
              <a:rPr lang="cs-CZ" dirty="0" smtClean="0">
                <a:hlinkClick r:id="rId13" action="ppaction://hlinkfile"/>
              </a:rPr>
              <a:t>Zákon 189/2008</a:t>
            </a:r>
            <a:endParaRPr lang="cs-CZ" dirty="0" smtClean="0"/>
          </a:p>
          <a:p>
            <a:endParaRPr lang="cs-CZ" dirty="0"/>
          </a:p>
        </p:txBody>
      </p:sp>
      <p:sp>
        <p:nvSpPr>
          <p:cNvPr id="4" name="Zástupný symbol pro číslo snímku 3"/>
          <p:cNvSpPr>
            <a:spLocks noGrp="1"/>
          </p:cNvSpPr>
          <p:nvPr>
            <p:ph type="sldNum" sz="quarter" idx="10"/>
          </p:nvPr>
        </p:nvSpPr>
        <p:spPr/>
        <p:txBody>
          <a:bodyPr/>
          <a:lstStyle/>
          <a:p>
            <a:fld id="{4C61B42F-2114-4995-A8DA-ED89A25493B7}" type="slidenum">
              <a:rPr lang="cs-CZ" smtClean="0"/>
              <a:pPr/>
              <a:t>30</a:t>
            </a:fld>
            <a:endParaRPr lang="cs-CZ" dirty="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fontScale="32500" lnSpcReduction="20000"/>
          </a:bodyPr>
          <a:lstStyle/>
          <a:p>
            <a:r>
              <a:rPr lang="cs-CZ" b="1" u="sng" dirty="0" smtClean="0"/>
              <a:t>Ověřování pravosti podpisu na směnkách</a:t>
            </a:r>
            <a:endParaRPr lang="cs-CZ" dirty="0" smtClean="0"/>
          </a:p>
          <a:p>
            <a:r>
              <a:rPr lang="cs-CZ" dirty="0" smtClean="0"/>
              <a:t>            Ustanovení §13 zákona č. 21/2006 Sb., o ověřování shody opisu nebo kopie s listinou a o ověřování pravosti podpisu a o změně některých zákonů (zákon o ověřování), ve znění zákona č. 165/2006 Sb., (dále jen „zákon o ověřování“), uvádí taxativním způsobem případy, kdy se legalizace nepovede. Vedle ustanovení § 13 jsou další důvody neprovedení legalizace obsaženy v jiných ustanovení tohoto zákona (např. § 10 ods.4). Výčet důvodů nelze považovat za konečný v tom smyslu, že by zvláštním zákonem nemohl být rozšířen.</a:t>
            </a:r>
          </a:p>
          <a:p>
            <a:r>
              <a:rPr lang="cs-CZ" dirty="0" smtClean="0"/>
              <a:t>Podle § 155 odst. 2 správního řádu, je-li správní orgán požádán o vydání osvědčení nebo ověření a jsou-li splněny předpoklady k provedení požadovaného úkonu, správní orgán tento úkon bez dalšího provede. Jsou-li dány předpoklady pro legalizaci, tedy nejde-li o jeden z případů, kdy právní předpis legalizaci zakazuje, měl by příslušný správní orgán legalizaci na základě ustanovení § 155 odst. 2 správního řádu vždy provést.</a:t>
            </a:r>
          </a:p>
          <a:p>
            <a:r>
              <a:rPr lang="cs-CZ" dirty="0" smtClean="0"/>
              <a:t>Posouzení otázky, zda je příslušný správní orgán povinen provést legalizaci záleží na tom, zda jsou </a:t>
            </a:r>
            <a:r>
              <a:rPr lang="cs-CZ" i="1" dirty="0" smtClean="0"/>
              <a:t>splněny předpoklady k provedení požadovaného úkonu</a:t>
            </a:r>
            <a:r>
              <a:rPr lang="cs-CZ" dirty="0" smtClean="0"/>
              <a:t>. Předpoklady jsou splněny tehdy, pokud právní předpisy legalizaci podpisu na směnce nevylučují. Zákon o ověřování ani zákon č. 191/1950 Sb., zákon směnečný a šekový, ve znění pozdějších předpisů, podle našeho názoru provedení legalizace nevylučuje.</a:t>
            </a:r>
          </a:p>
          <a:p>
            <a:r>
              <a:rPr lang="cs-CZ" dirty="0" smtClean="0"/>
              <a:t>Legalizací ověřující osoba ověřuje, že fyzická osoba v jeho přítomnosti listinu vlastnoručně podepsala nebo podpis na listině již uvedený před ním uznala za vlastní. Legalizace se vyznačí na listině nebo listu pevně s ním spojeném formou ověřovací doložky, která obsahuje zákonem předepsané náležitosti (§ 12 zákona o ověřování, jako její součást (náležitost).</a:t>
            </a:r>
          </a:p>
          <a:p>
            <a:r>
              <a:rPr lang="cs-CZ" dirty="0" smtClean="0"/>
              <a:t>V případě podle § 31 odst. 3 zákona č. 191/1950 Sb., ve znění pozdějších předpisů, má podpis fyzické osoby stanovené právní účinky. Záleží však na svobodné vůli osoby, zda podpis na líci směnky učiní, respektive, zda chce převzít závazky vyplývající ze směnky, či nikoliv. Jde o soukromoprávní úkon fyzické osoby v právních vztazích upravený zákonem č. 191/1950 Sb., ve znění pozdějších předpisů, respektive o právní skutečnost, s níž tento zákon spojuje vznik určitých povinností a práv.</a:t>
            </a:r>
          </a:p>
          <a:p>
            <a:r>
              <a:rPr lang="cs-CZ" dirty="0" smtClean="0"/>
              <a:t>To nelze zaměňovat s podpisem ověřující osoby podle § 12 zákona o ověřování. Podpis ověřující osoby není umístěn na listině (směnce), nýbrž je nedílnou součástí doložky pro legalizaci. Krajský úřad, obecní úřad obcí s rozšířenou působností a obecní úřad vykonává působnost na úseku ověřování pravosti podpisu podle tohoto zákona; tato působnost je výkonem přenesené působnosti. Ověřující osoba nevystupuje jako soukromá osoba, nýbrž jako zaměstnanec kraje zařazený do krajského úřadu pověřený výkonem státní správy na úseku legalizace. Podle ustanovení § 10 odst. 1 zákona o ověřování se legalizací ověřuje, že žadatel listinu před ověřující osobou vlastnoručně podepsal nebo podpis na listině uznal za vlastní.</a:t>
            </a:r>
          </a:p>
          <a:p>
            <a:r>
              <a:rPr lang="cs-CZ" dirty="0" smtClean="0"/>
              <a:t>Doložka pro legalizaci se váže výlučně k ověření pravosti podpisu na směnce, a nikoli k závazkům vyplývajícím ze směnky, kterých se netýká, a které nejsou legalizací dotčeny. Obsah doložky pro legalizaci nesplňuje významově zákonnou domněnku podle § 31 odst. 3 zákona č. 191/1950 Sb. Totéž platí i o náležitostech doložky pro legalizaci, včetně podpisu ověřující osoby.</a:t>
            </a:r>
          </a:p>
          <a:p>
            <a:r>
              <a:rPr lang="cs-CZ" dirty="0" smtClean="0"/>
              <a:t>            Ověřující osoba musí svůj podpis v doložce pro legalizaci uvést z úřední povinnosti. Nezáleží tedy na její vůli, zda chce či nechce svůj podpis v této doložce uvést, jak by tomu bylo v případě, kdyby se jednalo o soukromoprávní úkon, se kterým by zákon spojoval vznik určitých povinností a práv vyplývajících ze směnky.</a:t>
            </a:r>
          </a:p>
          <a:p>
            <a:r>
              <a:rPr lang="cs-CZ" dirty="0" smtClean="0"/>
              <a:t>            Z uvedeného vyplývá, že podpis ověřující osoby je nedílnou součástí doložky pro legalizaci podle § 12 zákona o ověřování a nemůže být z formálních důvodů považován za jiný právní úkon podle zákona č. 191/1950 Sb. Nepřichází tedy v úvahu zákonná domněnka ve smyslu § 31 odst. 3 zákona č.191/1950 Sb., a proto podpis ověřující osoby nelze považovat za podpis rukojmího.</a:t>
            </a:r>
          </a:p>
          <a:p>
            <a:r>
              <a:rPr lang="cs-CZ" dirty="0" smtClean="0"/>
              <a:t>            Legalizaci podpisu na směnce je tedy možno provést. Doporučujeme vyznačit ověřovací doložku na samostatném listu papíru, který se pevně spojí s listinou, na které je podpis legalizován (směnkou), sešitím, které se přelepí. Přelepka se opatří otiskem úředního razítka z obou stran tak, že část otisku úředního razítka je otištěna na listině (§ 5 a § 3 odst. 2 vyhlášky č. 36/2006 Sb., o ověřování shody opisu nebo kopie s listinou a o ověřování pravosti podpisu, ve znění vyhlášky č. 331/2006 Sb.).</a:t>
            </a:r>
          </a:p>
          <a:p>
            <a:r>
              <a:rPr lang="cs-CZ" dirty="0" smtClean="0"/>
              <a:t>            Závěrem podotýkáme, že nadále nelze provést ověření shody opisu nebo kopie směnky (§ 9 písm. a) zákona o ověřování).</a:t>
            </a:r>
          </a:p>
          <a:p>
            <a:endParaRPr lang="cs-CZ" b="1" u="sng" dirty="0" smtClean="0"/>
          </a:p>
          <a:p>
            <a:endParaRPr lang="cs-CZ" b="1" u="sng" dirty="0" smtClean="0"/>
          </a:p>
          <a:p>
            <a:r>
              <a:rPr lang="cs-CZ" b="1" u="sng" dirty="0" smtClean="0"/>
              <a:t>Vidimace listiny opatřené plastickým textem nebo otiskem plastického razítka</a:t>
            </a:r>
            <a:endParaRPr lang="cs-CZ" dirty="0" smtClean="0"/>
          </a:p>
          <a:p>
            <a:r>
              <a:rPr lang="cs-CZ" b="1" dirty="0" smtClean="0"/>
              <a:t> </a:t>
            </a:r>
            <a:endParaRPr lang="cs-CZ" dirty="0" smtClean="0"/>
          </a:p>
          <a:p>
            <a:r>
              <a:rPr lang="cs-CZ" dirty="0" smtClean="0"/>
              <a:t>            Podle ustanovení § 9 písm. c) zákona o ověřování, se vidimace </a:t>
            </a:r>
            <a:r>
              <a:rPr lang="cs-CZ" b="1" dirty="0" smtClean="0"/>
              <a:t>neprovede</a:t>
            </a:r>
            <a:r>
              <a:rPr lang="cs-CZ" dirty="0" smtClean="0"/>
              <a:t>, ji-li listina opatřena plastickým textem nebo otiskem plastického razítka.</a:t>
            </a:r>
          </a:p>
          <a:p>
            <a:r>
              <a:rPr lang="cs-CZ" dirty="0" smtClean="0"/>
              <a:t> </a:t>
            </a:r>
          </a:p>
          <a:p>
            <a:r>
              <a:rPr lang="cs-CZ" dirty="0" smtClean="0"/>
              <a:t>            Listinou ve smyslu citovaného zákona je podle našeho názoru třeba rozumět určitý záznam (tak, jak je tento pojem používán například v novém zákoně o archivnictví a spisové službě - zákon č. 499/2004 Sb., ve znění pozdějších předpisů), jinými slovy jedná se o informaci vyjádřenou v písemné podobě, nikoli tedy o písemnost v materiálním smyslu toho slova, tj. list papíru nebo soubor listů. Shodou ve smyslu citovaného ustanovení zákona o ověřování je třeba rozumět identitu záznamu, nikoli identitu co do materiálu, na kterém je listina vyhotovena.</a:t>
            </a:r>
          </a:p>
          <a:p>
            <a:r>
              <a:rPr lang="cs-CZ" dirty="0" smtClean="0"/>
              <a:t> </a:t>
            </a:r>
          </a:p>
          <a:p>
            <a:r>
              <a:rPr lang="cs-CZ" dirty="0" smtClean="0"/>
              <a:t>            Pokud lze plastický reliéf v konkrétním případě považovat pouze za kvalitativní znak použitého papíru, například ozdobného charakteru, nebo za prvek bez obsahové souvislosti se záznamem na tomto listu zachyceném (například jde-li o znak výrobce papíru, vodotisk apod.), nebrání podle našeho názoru jeho absence na kopii jejímu ověření. Je-li však plastický reliéf součástí určitého typu záznamu, jinými slovy má-li plastický reliéf význam z hlediska obsahu písemnosti, vidimaci nelze s odkazem na ustanovení §9 odst. písm. c) zákona o ověřování provést.</a:t>
            </a:r>
          </a:p>
          <a:p>
            <a:r>
              <a:rPr lang="cs-CZ" dirty="0" smtClean="0"/>
              <a:t>            Za podmínek výše uvedených lze tedy podle našeho názoru vysokoškolské diplomy, resp. jiné listiny, s plastickým reliéfem, </a:t>
            </a:r>
            <a:r>
              <a:rPr lang="cs-CZ" dirty="0" err="1" smtClean="0"/>
              <a:t>vidimovat</a:t>
            </a:r>
            <a:endParaRPr lang="cs-CZ" dirty="0" smtClean="0"/>
          </a:p>
          <a:p>
            <a:endParaRPr lang="cs-CZ" dirty="0" smtClean="0"/>
          </a:p>
          <a:p>
            <a:r>
              <a:rPr lang="cs-CZ" b="1" u="sng" dirty="0" smtClean="0"/>
              <a:t>Vidimace listin, které tvoří svazek dokumentů</a:t>
            </a:r>
            <a:endParaRPr lang="cs-CZ" dirty="0" smtClean="0"/>
          </a:p>
          <a:p>
            <a:r>
              <a:rPr lang="cs-CZ" b="1" dirty="0" smtClean="0"/>
              <a:t> </a:t>
            </a:r>
            <a:endParaRPr lang="cs-CZ" dirty="0" smtClean="0"/>
          </a:p>
          <a:p>
            <a:r>
              <a:rPr lang="cs-CZ" dirty="0" smtClean="0"/>
              <a:t>            Tvoří-li předloženou listinu svazek dokumentů - např. prvopis kupní smlouvy (3 strany), již ověřená fotokopie plné moci (1 strana) a geometrický plánek (2 strany) a všechny tyto různé listiny jsou pevně spojeny do svazku a žadatel žádá o vidimaci tohoto svazku, pak je podle našeho názoru postup následující.</a:t>
            </a:r>
          </a:p>
          <a:p>
            <a:r>
              <a:rPr lang="cs-CZ" dirty="0" smtClean="0"/>
              <a:t> </a:t>
            </a:r>
          </a:p>
          <a:p>
            <a:r>
              <a:rPr lang="cs-CZ" dirty="0" smtClean="0"/>
              <a:t>            Ověřující osoba provede vidimaci kupní smlouvy a plné moci v souladu s příslušnými ustanoveními zákona o ověřování (§ 7 až § 9) a vyhlášky č. 36/2006 Sb., o ověřování shody opisu nebo kopie s listinou a o ověřování pravosti podpisu ve znění pozdějších předpisů, dále jen „vyhláška“ (§ 2 a § 5 odst. 1), tj. do ověřovací doložky vyznačí údaj o tom, že </a:t>
            </a:r>
            <a:r>
              <a:rPr lang="cs-CZ" dirty="0" err="1" smtClean="0"/>
              <a:t>vidimovaná</a:t>
            </a:r>
            <a:r>
              <a:rPr lang="cs-CZ" dirty="0" smtClean="0"/>
              <a:t> listina tj.</a:t>
            </a:r>
          </a:p>
          <a:p>
            <a:r>
              <a:rPr lang="cs-CZ" dirty="0" smtClean="0"/>
              <a:t>- kupní smlouva se doslova shoduje s listinou, z níž byla pořízena a touto listinou je prvopis, který se skládá ze tří stran a dále, že</a:t>
            </a:r>
          </a:p>
          <a:p>
            <a:r>
              <a:rPr lang="cs-CZ" dirty="0" smtClean="0"/>
              <a:t>- kupní smlouva je kopií úplnou, a tato se skládá ze tří stran; v tomto případě doporučujeme vidimaci vyznačit buď na každém listu kupní smlouvy, nebo spojit její listy pevně do svazku způsobem uvedeným v § 2 odst. 1 vyhlášky, a to i přesto, že kupní smlouva je součástí souboru listin. Pevné spojení kupní smlouvy sešitím, které se přelepí, lze podle našeho názoru učinit např. v levém dolním rohu této kupní smlouvy, resp. tak, aby se nenarušilo pevné spojení souboru listin provedené jinou institucí.</a:t>
            </a:r>
          </a:p>
          <a:p>
            <a:r>
              <a:rPr lang="cs-CZ" dirty="0" smtClean="0"/>
              <a:t> </a:t>
            </a:r>
          </a:p>
          <a:p>
            <a:r>
              <a:rPr lang="cs-CZ" dirty="0" smtClean="0"/>
              <a:t>            Požaduje-li žadatel ověřit pouze jednu, popř. dvě ze tří stran kupní smlouvy, ověřující osoba uvede do ověřovací doložky údaj o tom, že se jedná o částečnou kopii této kupní smlouvy o počtu jedné, popř. dvou stran. V takovém případě se vidimace vyznačí na každém listu </a:t>
            </a:r>
            <a:r>
              <a:rPr lang="cs-CZ" dirty="0" err="1" smtClean="0"/>
              <a:t>vidimované</a:t>
            </a:r>
            <a:r>
              <a:rPr lang="cs-CZ" dirty="0" smtClean="0"/>
              <a:t> listiny - kupní smlouvy (§ 2 odst. 1 vyhlášky).</a:t>
            </a:r>
          </a:p>
          <a:p>
            <a:r>
              <a:rPr lang="cs-CZ" dirty="0" smtClean="0"/>
              <a:t> </a:t>
            </a:r>
          </a:p>
          <a:p>
            <a:r>
              <a:rPr lang="cs-CZ" dirty="0" smtClean="0"/>
              <a:t>            Obdobně postupuje ověřující osoba i v případě vidimace plné moci s tím rozdílem, že v ověřovací doložce vyznačí, že </a:t>
            </a:r>
            <a:r>
              <a:rPr lang="cs-CZ" dirty="0" err="1" smtClean="0"/>
              <a:t>vidimovaná</a:t>
            </a:r>
            <a:r>
              <a:rPr lang="cs-CZ" dirty="0" smtClean="0"/>
              <a:t> listina - plná moc - se doslova shoduje s již ověřenou </a:t>
            </a:r>
            <a:r>
              <a:rPr lang="cs-CZ" dirty="0" err="1" smtClean="0"/>
              <a:t>vidimovanou</a:t>
            </a:r>
            <a:r>
              <a:rPr lang="cs-CZ" dirty="0" smtClean="0"/>
              <a:t> listinou, která se skládá z jedné strany. V tomto případě je </a:t>
            </a:r>
            <a:r>
              <a:rPr lang="cs-CZ" dirty="0" err="1" smtClean="0"/>
              <a:t>vidimovaná</a:t>
            </a:r>
            <a:r>
              <a:rPr lang="cs-CZ" dirty="0" smtClean="0"/>
              <a:t> listina - plná moc - kopií úplnou o jedné straně.</a:t>
            </a:r>
          </a:p>
          <a:p>
            <a:endParaRPr lang="cs-CZ" dirty="0" smtClean="0"/>
          </a:p>
          <a:p>
            <a:r>
              <a:rPr lang="cs-CZ" b="1" u="sng" dirty="0" smtClean="0"/>
              <a:t>Vidimace ústřižku složenky</a:t>
            </a:r>
            <a:endParaRPr lang="cs-CZ" dirty="0" smtClean="0"/>
          </a:p>
          <a:p>
            <a:r>
              <a:rPr lang="cs-CZ" b="1" dirty="0" smtClean="0"/>
              <a:t> </a:t>
            </a:r>
            <a:endParaRPr lang="cs-CZ" dirty="0" smtClean="0"/>
          </a:p>
          <a:p>
            <a:r>
              <a:rPr lang="cs-CZ" dirty="0" smtClean="0"/>
              <a:t>            V ustanovení § 9 zákona o ověřování je uveden výčet listin, jejichž vidimaci nelze provést. V tomto výčtu se „ústřižek složenky“ nenalézá. V § 9 odst. 1 je pak uveden demonstrativní výčet listin, jejichž jedinečnost nelze </a:t>
            </a:r>
            <a:r>
              <a:rPr lang="cs-CZ" dirty="0" err="1" smtClean="0"/>
              <a:t>vidimovanou</a:t>
            </a:r>
            <a:r>
              <a:rPr lang="cs-CZ" dirty="0" smtClean="0"/>
              <a:t> listinou nahradit. Podle našeho názoru ústřižek složenky není listinou, jejíž jedinečnost nelze </a:t>
            </a:r>
            <a:r>
              <a:rPr lang="cs-CZ" dirty="0" err="1" smtClean="0"/>
              <a:t>vidimovanou</a:t>
            </a:r>
            <a:r>
              <a:rPr lang="cs-CZ" dirty="0" smtClean="0"/>
              <a:t> listinou nahradit.</a:t>
            </a:r>
          </a:p>
          <a:p>
            <a:r>
              <a:rPr lang="cs-CZ" dirty="0" smtClean="0"/>
              <a:t> </a:t>
            </a:r>
          </a:p>
          <a:p>
            <a:r>
              <a:rPr lang="cs-CZ" dirty="0" smtClean="0"/>
              <a:t>            Podle § 155 odst. 2 správního řádu je-li správní orgán požádán o vydání osvědčení nebo ověření a jsou-li splněny předpoklady k provedení požadovaného úkonu, správní orgán tento úkon bez dalšího provede. Podle našeho názoru lze vidimaci ústřižku složenky provést, je-li předložen originál ústřižku složenky a tento je naprosto shodný s </a:t>
            </a:r>
            <a:r>
              <a:rPr lang="cs-CZ" dirty="0" err="1" smtClean="0"/>
              <a:t>vidimovanou</a:t>
            </a:r>
            <a:r>
              <a:rPr lang="cs-CZ" dirty="0" smtClean="0"/>
              <a:t> listinou, tedy s fotokopií ústřižku složenky</a:t>
            </a:r>
          </a:p>
          <a:p>
            <a:endParaRPr lang="cs-CZ" dirty="0" smtClean="0"/>
          </a:p>
          <a:p>
            <a:r>
              <a:rPr lang="cs-CZ" b="1" u="sng" dirty="0" smtClean="0"/>
              <a:t>Vidimace rozhodnutí České správy sociálního zabezpečení (dále jen „ČSSZ“) o dávkách důchodového zabezpečení</a:t>
            </a:r>
            <a:endParaRPr lang="cs-CZ" dirty="0" smtClean="0"/>
          </a:p>
          <a:p>
            <a:r>
              <a:rPr lang="cs-CZ" b="1" dirty="0" smtClean="0"/>
              <a:t> </a:t>
            </a:r>
            <a:endParaRPr lang="cs-CZ" dirty="0" smtClean="0"/>
          </a:p>
          <a:p>
            <a:r>
              <a:rPr lang="cs-CZ" b="1" dirty="0" smtClean="0"/>
              <a:t> </a:t>
            </a:r>
            <a:r>
              <a:rPr lang="cs-CZ" dirty="0" smtClean="0"/>
              <a:t>            Podle ustanovení § 9 písm. f) zákona o ověřování vidimace a legalizace se neprovede, není-li z předložené listiny patrné, zda se jedná o</a:t>
            </a:r>
          </a:p>
          <a:p>
            <a:r>
              <a:rPr lang="cs-CZ" dirty="0" smtClean="0"/>
              <a:t>        1. prvopis,</a:t>
            </a:r>
          </a:p>
          <a:p>
            <a:r>
              <a:rPr lang="cs-CZ" dirty="0" smtClean="0"/>
              <a:t>        2. již ověřenou </a:t>
            </a:r>
            <a:r>
              <a:rPr lang="cs-CZ" dirty="0" err="1" smtClean="0"/>
              <a:t>vidimovanou</a:t>
            </a:r>
            <a:r>
              <a:rPr lang="cs-CZ" dirty="0" smtClean="0"/>
              <a:t> listinu,</a:t>
            </a:r>
          </a:p>
          <a:p>
            <a:r>
              <a:rPr lang="cs-CZ" dirty="0" smtClean="0"/>
              <a:t>        3. opis nebo kopii pořízenou ze spisu</a:t>
            </a:r>
          </a:p>
          <a:p>
            <a:r>
              <a:rPr lang="cs-CZ" dirty="0" smtClean="0"/>
              <a:t>        4 stejnopis písemného vyhotovení rozhodnutí anebo výroku rozhodnutí vydaného podle zvláštního právního předpisu.</a:t>
            </a:r>
          </a:p>
          <a:p>
            <a:r>
              <a:rPr lang="cs-CZ" dirty="0" smtClean="0"/>
              <a:t> </a:t>
            </a:r>
          </a:p>
          <a:p>
            <a:r>
              <a:rPr lang="cs-CZ" dirty="0" smtClean="0"/>
              <a:t>            Z rozhodnutí ČSSZ o dávkách důchodového zabezpečení, z něhož je </a:t>
            </a:r>
            <a:r>
              <a:rPr lang="cs-CZ" dirty="0" err="1" smtClean="0"/>
              <a:t>vidimovaná</a:t>
            </a:r>
            <a:r>
              <a:rPr lang="cs-CZ" dirty="0" smtClean="0"/>
              <a:t> listina pořízena, není patrné, zda se jedná o některou z forem listin vyjmenovaných v bodu  1. - 4. citovaného ustanovení. Z praxe je známo, že ČSSZ vydává tato rozhodnutí s předtištěným razítkem orgánu a jménem, příjmením a funkcí zaměstnance odpovědného za vydání rozhodnutí (§86 odst. 1 zákona č. 582/1991 Sb., o organizaci a provádění sociálního zabezpečení, ve znění pozdějších předpisů). Na těchto rozhodnutích zpravidla není připojen podpis zaměstnance ČSSZ, </a:t>
            </a:r>
            <a:r>
              <a:rPr lang="cs-CZ" dirty="0" err="1" smtClean="0"/>
              <a:t>event</a:t>
            </a:r>
            <a:r>
              <a:rPr lang="cs-CZ" dirty="0" smtClean="0"/>
              <a:t>. je rovněž předtištěn. Rozhodnutí a jeho fotokopie jsou pak zcela identické a nijak se neliší. Vzhledem k uvedenému, Ministerstvo vnitra požádalo Ministerstvo práce a sociálních věcí o stanovisko, zda a jakým způsobem lze jednoznačně verifikovat, že jde o stejnopis rozhodnutí vydaný adresátovi. Na základě tohoto stanoviska ve shodě s Českou správou sociálního zabezpečení k tomu uvádíme.</a:t>
            </a:r>
          </a:p>
          <a:p>
            <a:r>
              <a:rPr lang="cs-CZ" dirty="0" smtClean="0"/>
              <a:t> </a:t>
            </a:r>
          </a:p>
          <a:p>
            <a:r>
              <a:rPr lang="cs-CZ" dirty="0" smtClean="0"/>
              <a:t>            Rozhodnutí ve věcech důchodového zabezpečení jsou ve smyslu ustanovení § 86 odst. 1 zákona č, 582/1991 Sb. vyhotovována a vypracována plně automatizovaně, a to včetně vkládání do obálek, za použití automatizované výpočetní techniky s předtištěným razítkem orgánu sociálního zabezpečení a jménem a funkcí zaměstnance.</a:t>
            </a:r>
          </a:p>
          <a:p>
            <a:r>
              <a:rPr lang="cs-CZ" dirty="0" smtClean="0"/>
              <a:t> </a:t>
            </a:r>
          </a:p>
          <a:p>
            <a:r>
              <a:rPr lang="cs-CZ" dirty="0" smtClean="0"/>
              <a:t>            V případě, že je z takto vydaného rozhodnutí opatřena kopie, není skutečně patrné, zda se jedná o prvopis, již ověřenou </a:t>
            </a:r>
            <a:r>
              <a:rPr lang="cs-CZ" dirty="0" err="1" smtClean="0"/>
              <a:t>vidimovanou</a:t>
            </a:r>
            <a:r>
              <a:rPr lang="cs-CZ" dirty="0" smtClean="0"/>
              <a:t> listinu, opis nebo kopii pořízenou ze spisu, nebo stejnopis písemného vyhotovení rozhodnutí ve smyslu § 9 písm. f) zákona o ověřování, a z tohoto důvodu </a:t>
            </a:r>
            <a:r>
              <a:rPr lang="cs-CZ" b="1" u="sng" dirty="0" smtClean="0"/>
              <a:t>nelze vidimaci provést.  Ověřující osoba postupuje v souladu se správním řádem - viz výše (§155 odst. 3 správního řádu).</a:t>
            </a:r>
            <a:endParaRPr lang="cs-CZ" dirty="0" smtClean="0"/>
          </a:p>
          <a:p>
            <a:r>
              <a:rPr lang="cs-CZ" dirty="0" smtClean="0"/>
              <a:t> </a:t>
            </a:r>
          </a:p>
          <a:p>
            <a:r>
              <a:rPr lang="cs-CZ" dirty="0" smtClean="0"/>
              <a:t>            V takovém případě má příjemce dávky důchodového pojištění možnost obrátit se na příslušnou okresní správu sociálního zabezpečení, kde mu pověřený pracovník na základě dat nacházejících se v evidenci vyhotoví potvrzení o výplatě dávky s uvedením potřebných údajů a toto potvrzení opatři razítkem a podpisem. Toto potvrzení může  sloužit jako důkazní prostředek namísto rozhodnutí s tím, že potvrzuje také skutečnost, že ke dni vydání potvrzení je poživatelem důchodu.</a:t>
            </a:r>
          </a:p>
          <a:p>
            <a:endParaRPr lang="cs-CZ" dirty="0" smtClean="0"/>
          </a:p>
          <a:p>
            <a:endParaRPr lang="cs-CZ" dirty="0"/>
          </a:p>
        </p:txBody>
      </p:sp>
      <p:sp>
        <p:nvSpPr>
          <p:cNvPr id="4" name="Zástupný symbol pro číslo snímku 3"/>
          <p:cNvSpPr>
            <a:spLocks noGrp="1"/>
          </p:cNvSpPr>
          <p:nvPr>
            <p:ph type="sldNum" sz="quarter" idx="10"/>
          </p:nvPr>
        </p:nvSpPr>
        <p:spPr/>
        <p:txBody>
          <a:bodyPr/>
          <a:lstStyle/>
          <a:p>
            <a:fld id="{4C61B42F-2114-4995-A8DA-ED89A25493B7}" type="slidenum">
              <a:rPr lang="cs-CZ" smtClean="0"/>
              <a:pPr/>
              <a:t>31</a:t>
            </a:fld>
            <a:endParaRPr lang="cs-CZ" dirty="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4C61B42F-2114-4995-A8DA-ED89A25493B7}" type="slidenum">
              <a:rPr lang="cs-CZ" smtClean="0"/>
              <a:pPr/>
              <a:t>32</a:t>
            </a:fld>
            <a:endParaRPr lang="cs-CZ" dirty="0"/>
          </a:p>
        </p:txBody>
      </p:sp>
    </p:spTree>
    <p:extLst>
      <p:ext uri="{BB962C8B-B14F-4D97-AF65-F5344CB8AC3E}">
        <p14:creationId xmlns:p14="http://schemas.microsoft.com/office/powerpoint/2010/main" xmlns="" val="22075178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fontScale="92500"/>
          </a:bodyPr>
          <a:lstStyle/>
          <a:p>
            <a:r>
              <a:rPr lang="cs-CZ" b="1" dirty="0" smtClean="0"/>
              <a:t>Působnost správního řádu</a:t>
            </a:r>
            <a:r>
              <a:rPr lang="cs-CZ" dirty="0" smtClean="0"/>
              <a:t> (zákona č. 500/2004 Sb.) je stanovena v § 1. </a:t>
            </a:r>
            <a:r>
              <a:rPr lang="cs-CZ" b="1" dirty="0" smtClean="0"/>
              <a:t>Správní řízení zahrnuje veškerý autoritativní postup správních orgánů vůči adresátům veřejné správy. Jedná se o tzv. vrchnostenskou veřejnou správu</a:t>
            </a:r>
            <a:r>
              <a:rPr lang="cs-CZ" dirty="0" smtClean="0"/>
              <a:t> založenou na principu nadřazenosti správního úřadu, autoritativně rozhodujícího o právech, právem chráněných zájmech a povinnostech fyzických a právnických osob, jehož rozhodnutí jsou autoritativně vynutitelná a soustřeďují v sobě jak prvek moci, tak prvek rozhodování.</a:t>
            </a:r>
          </a:p>
          <a:p>
            <a:r>
              <a:rPr lang="cs-CZ" dirty="0" smtClean="0"/>
              <a:t>Z důvodu právní jistoty je v § 1 odst. 3 vymezena také </a:t>
            </a:r>
            <a:r>
              <a:rPr lang="cs-CZ" b="1" dirty="0" smtClean="0"/>
              <a:t>negativní působnost správního řádu</a:t>
            </a:r>
            <a:r>
              <a:rPr lang="cs-CZ" dirty="0" smtClean="0"/>
              <a:t>. Tento zákon se nepoužije na soukromoprávní úkony a vztahy mezi orgány téhož územního samosprávního celku při výkonu samostatné působnosti.</a:t>
            </a:r>
          </a:p>
          <a:p>
            <a:r>
              <a:rPr lang="cs-CZ" b="1" dirty="0" smtClean="0"/>
              <a:t>Základní zásady </a:t>
            </a:r>
            <a:r>
              <a:rPr lang="cs-CZ" dirty="0" smtClean="0"/>
              <a:t>uvedené v § 2 až 8 obsahují obecné povinnosti, kterými se musí správní orgán řídit při veškerých postupech, které spadají pod rozsah působnosti zákona.</a:t>
            </a:r>
          </a:p>
          <a:p>
            <a:endParaRPr lang="cs-CZ" dirty="0" smtClean="0"/>
          </a:p>
          <a:p>
            <a:r>
              <a:rPr lang="cs-CZ" dirty="0" smtClean="0"/>
              <a:t>Pro všechny výše uvedené orgány je použita legislativní zkratka </a:t>
            </a:r>
            <a:r>
              <a:rPr lang="cs-CZ" b="1" dirty="0" smtClean="0"/>
              <a:t>„správní orgán“</a:t>
            </a:r>
            <a:r>
              <a:rPr lang="cs-CZ" dirty="0" smtClean="0"/>
              <a:t>. Jak je zřejmé z předchozího výčtu, mezi </a:t>
            </a:r>
            <a:r>
              <a:rPr lang="cs-CZ" b="1" dirty="0" smtClean="0"/>
              <a:t>správní orgány</a:t>
            </a:r>
            <a:r>
              <a:rPr lang="cs-CZ" dirty="0" smtClean="0"/>
              <a:t> tedy nespadají pouze </a:t>
            </a:r>
            <a:r>
              <a:rPr lang="cs-CZ" b="1" dirty="0" smtClean="0"/>
              <a:t>orgány státní správy</a:t>
            </a:r>
            <a:r>
              <a:rPr lang="cs-CZ" dirty="0" smtClean="0"/>
              <a:t> ale také </a:t>
            </a:r>
            <a:r>
              <a:rPr lang="cs-CZ" b="1" dirty="0" smtClean="0"/>
              <a:t>orgány územních samosprávných celků</a:t>
            </a:r>
            <a:r>
              <a:rPr lang="cs-CZ" dirty="0" smtClean="0"/>
              <a:t>, bez ohledu na to, jestli vykonávají samostatnou nebo přenesenou působnost.</a:t>
            </a:r>
          </a:p>
          <a:p>
            <a:r>
              <a:rPr lang="cs-CZ" dirty="0" smtClean="0"/>
              <a:t>Mezi orgány státní správy patří zejména ministerstva a jiné správní úřady.</a:t>
            </a:r>
          </a:p>
          <a:p>
            <a:r>
              <a:rPr lang="cs-CZ" b="1" dirty="0" smtClean="0"/>
              <a:t>Jiné orgány</a:t>
            </a:r>
            <a:r>
              <a:rPr lang="cs-CZ" dirty="0" smtClean="0"/>
              <a:t> jsou orgány, které jsou sice součástí moci výkonné ve funkčním smyslu, ale nejsou ve vztahu podřízenosti k vládě. Příkladem jiného orgánu může být Úřad pro ochranu osobních údajů, Česká národní banka nebo Rada pro rozhlasové a televizní vysílání.</a:t>
            </a:r>
          </a:p>
          <a:p>
            <a:r>
              <a:rPr lang="cs-CZ" b="1" dirty="0" smtClean="0"/>
              <a:t>Právnické a fyzické osoby vykonávající působnost v oblasti veřejné správy</a:t>
            </a:r>
            <a:r>
              <a:rPr lang="cs-CZ" dirty="0" smtClean="0"/>
              <a:t> jsou osoby vykonávající veřejnou správu na základě delegace (přenesení pravomoci) upravené ve zvláštních zákonech. </a:t>
            </a:r>
          </a:p>
          <a:p>
            <a:r>
              <a:rPr lang="cs-CZ" dirty="0" smtClean="0"/>
              <a:t>Takovými právnickými osobami mohou být např. zdravotní pojišťovny, komory zájmových samospráv nebo státní fondy, fyzickou osobou pak lesní, rybářská, myslivecká stráž, </a:t>
            </a:r>
            <a:r>
              <a:rPr lang="cs-CZ" dirty="0" err="1" smtClean="0"/>
              <a:t>stráž</a:t>
            </a:r>
            <a:r>
              <a:rPr lang="cs-CZ" dirty="0" smtClean="0"/>
              <a:t> přírody nebo finanční arbitr.</a:t>
            </a:r>
          </a:p>
          <a:p>
            <a:endParaRPr lang="cs-CZ" dirty="0"/>
          </a:p>
        </p:txBody>
      </p:sp>
      <p:sp>
        <p:nvSpPr>
          <p:cNvPr id="4" name="Zástupný symbol pro číslo snímku 3"/>
          <p:cNvSpPr>
            <a:spLocks noGrp="1"/>
          </p:cNvSpPr>
          <p:nvPr>
            <p:ph type="sldNum" sz="quarter" idx="10"/>
          </p:nvPr>
        </p:nvSpPr>
        <p:spPr/>
        <p:txBody>
          <a:bodyPr/>
          <a:lstStyle/>
          <a:p>
            <a:fld id="{4C61B42F-2114-4995-A8DA-ED89A25493B7}" type="slidenum">
              <a:rPr lang="cs-CZ" smtClean="0"/>
              <a:pPr/>
              <a:t>4</a:t>
            </a:fld>
            <a:endParaRPr lang="cs-CZ"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r>
              <a:rPr lang="cs-CZ" dirty="0" smtClean="0"/>
              <a:t>Správní řád nebo jeho jednotlivá ustanovení se použijí, nestanoví-li zvláštní zákon jiný postup. Zvláštní zákon může stanovit odlišně celý procesní režim, ale zejména některé instituty (např. doručování, lhůty pro vydání rozhodnutí a podobně).</a:t>
            </a:r>
          </a:p>
          <a:p>
            <a:r>
              <a:rPr lang="cs-CZ" dirty="0" smtClean="0"/>
              <a:t>Správní řád se nevztahuje jen na řízení, v němž se rozhoduje o právech, právem chráněných zájmech nebo povinnostech občanů a organizací, tedy na </a:t>
            </a:r>
            <a:r>
              <a:rPr lang="cs-CZ" b="1" dirty="0" smtClean="0"/>
              <a:t>„formální“ správní řízení.</a:t>
            </a:r>
            <a:endParaRPr lang="cs-CZ" dirty="0" smtClean="0"/>
          </a:p>
          <a:p>
            <a:r>
              <a:rPr lang="cs-CZ" dirty="0" smtClean="0"/>
              <a:t>Vedle formálního správního řízení (podle části druhé a třetí) se správní řád vztahuje rovněž na ostatní úkony správních orgánů, a to tak, že se provádějí v tzv. </a:t>
            </a:r>
            <a:r>
              <a:rPr lang="cs-CZ" b="1" dirty="0" smtClean="0"/>
              <a:t>„neformálním“ správním řízení</a:t>
            </a:r>
            <a:r>
              <a:rPr lang="cs-CZ" dirty="0" smtClean="0"/>
              <a:t> (tedy v postupu, který není vázán tolika procesními pravidly) podle části čtvrté. Také v těchto případech musí být dodržena zásada legality, podle které může být státní moc vykonávána pouze v případech, způsobem a v mezích, které stanoví zákon. Zákonné meze je nezbytné dodržet nejen ve správním řízení jako takovém, ale rovněž při provádění dalších neformálních úkonů.</a:t>
            </a:r>
          </a:p>
          <a:p>
            <a:endParaRPr lang="cs-CZ" dirty="0"/>
          </a:p>
        </p:txBody>
      </p:sp>
      <p:sp>
        <p:nvSpPr>
          <p:cNvPr id="4" name="Zástupný symbol pro číslo snímku 3"/>
          <p:cNvSpPr>
            <a:spLocks noGrp="1"/>
          </p:cNvSpPr>
          <p:nvPr>
            <p:ph type="sldNum" sz="quarter" idx="10"/>
          </p:nvPr>
        </p:nvSpPr>
        <p:spPr/>
        <p:txBody>
          <a:bodyPr/>
          <a:lstStyle/>
          <a:p>
            <a:fld id="{4C61B42F-2114-4995-A8DA-ED89A25493B7}" type="slidenum">
              <a:rPr lang="cs-CZ" smtClean="0"/>
              <a:pPr/>
              <a:t>5</a:t>
            </a:fld>
            <a:endParaRPr lang="cs-CZ"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fontScale="40000" lnSpcReduction="20000"/>
          </a:bodyPr>
          <a:lstStyle/>
          <a:p>
            <a:r>
              <a:rPr lang="cs-CZ" b="1" dirty="0" smtClean="0"/>
              <a:t>Zásada legality (zákonnosti)</a:t>
            </a:r>
            <a:r>
              <a:rPr lang="cs-CZ" dirty="0" smtClean="0"/>
              <a:t> je uvedena v § 2 odst. 1 jako první z toho důvodu, že řazení zásad vychází z jejich důležitosti. Stanoví, že správní orgány musí postupovat v souladu se zákony, ostatními právními předpisy i mezinárodními smlouvami, kterými je České republika vázána (byly řádně ratifikovány a vyhlášeny ve Sbírce mezinárodních smluv, resp. před jejím zřízením ve Sbírce zákonů). Pod pojem zákony je nutno zahrnout i mezinárodní smlouvy, které jsou součástí právního řádu, a dokonce i přímo aplikovatelné právo EU (nařízení nebo přímo aplikovatelné části směrnic, jsou-li nedostatečně implementovány - začleněny do našeho právního řádu), k jehož respektování nás zavazuje smlouva o přistoupení k Evropské unii. </a:t>
            </a:r>
            <a:r>
              <a:rPr lang="cs-CZ" b="1" dirty="0" smtClean="0"/>
              <a:t>Legalita je na některých místech v zákoně omezována, a to především tam, kde by mohla být příliš oslabena zásada ochrany práv nabytých v dobré víře.</a:t>
            </a:r>
            <a:r>
              <a:rPr lang="cs-CZ" dirty="0" smtClean="0"/>
              <a:t> Jedná se o případy, kdy má být prolomena právní moc rozhodnutí (viz např. § 94 odst. 4). Dodržení této zásady má vliv na zákonnost rozhodnutí a není-li respektována, může mít za následek jeho zrušení.</a:t>
            </a:r>
          </a:p>
          <a:p>
            <a:r>
              <a:rPr lang="cs-CZ" b="1" dirty="0" smtClean="0"/>
              <a:t>Subsidiaritu lze chápat dvěma způsoby.</a:t>
            </a:r>
            <a:r>
              <a:rPr lang="cs-CZ" dirty="0" smtClean="0"/>
              <a:t> V § 1 odst. 2 je stanovena v podobě podpůrného použití správního řádu jako vztah obecného a zvláštních právních předpisů. Toto ustanovení (které není základní zásadou činnosti správních orgánů) není klasickou subsidiaritou, podle které se správní řád použije, pokud by zvláštní zákon nestanovil „jinak“. Zvláštní zákon by totiž musel ve smyslu výše uvedené širší působnosti zákona upravovat „jiný postup“, tedy jasně stanovit, podle jakých procesních pravidel se má postupovat, pokud je správní řád vyloučen.</a:t>
            </a:r>
          </a:p>
          <a:p>
            <a:r>
              <a:rPr lang="cs-CZ" b="1" dirty="0" smtClean="0"/>
              <a:t>Zásadu subsidiarity</a:t>
            </a:r>
            <a:r>
              <a:rPr lang="cs-CZ" dirty="0" smtClean="0"/>
              <a:t> je možné spatřovat také v § 2 odst. 2, § 2 odst. 3 a § 6 odst. 2, podle které musí správní orgány šetřit práva a oprávněné zájmy osob a provádět zásah do těchto práv, resp. veškerý výkon pravomoci správního orgánu lze jen v nezbytném, resp. svěřeném rozsahu, a to tak, aby nikomu nevznikaly zbytečné náklady.</a:t>
            </a:r>
          </a:p>
          <a:p>
            <a:r>
              <a:rPr lang="cs-CZ" dirty="0" smtClean="0"/>
              <a:t>Podle zásady </a:t>
            </a:r>
            <a:r>
              <a:rPr lang="cs-CZ" b="1" dirty="0" smtClean="0"/>
              <a:t>ochrany práv nabytých v dobré víře</a:t>
            </a:r>
            <a:r>
              <a:rPr lang="cs-CZ" dirty="0" smtClean="0"/>
              <a:t> (viz § 2 odst. 3) šetří správní orgán tato práva. Jedná se o další velmi důležitou zásadu. Někdy je chápána také v širším smyslu, tedy jako zásada ochrany dobré víry (někdy je totiž nutné chránit samotnou dobrou víru, ne pouze nabytá práva, když například nedojde k právní moci rozhodnutí, ale žadatel bude v dobré víře, že mu z něj vyplývají určitá práva, i když je skutečně nenabude). </a:t>
            </a:r>
            <a:r>
              <a:rPr lang="cs-CZ" b="1" dirty="0" smtClean="0"/>
              <a:t>Pojem správní orgán „šetří“ ovšem znamená, že k ochraně dobré víry by se mělo především přihlížet.</a:t>
            </a:r>
            <a:r>
              <a:rPr lang="cs-CZ" dirty="0" smtClean="0"/>
              <a:t> U některých ustanovení zákona se dává ochraně dobré víry zvláštní význam, a proto nelze v určitých případech provést přezkumné řízení nebo obnovu řízení, a </a:t>
            </a:r>
            <a:r>
              <a:rPr lang="cs-CZ" b="1" dirty="0" smtClean="0"/>
              <a:t>ochrana dobré víry má tedy v těchto přesně vymezených případech přednost i před zásadou legality</a:t>
            </a:r>
            <a:r>
              <a:rPr lang="cs-CZ" dirty="0" smtClean="0"/>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sz="1200" b="1" i="0" u="none" strike="noStrike" kern="1200" cap="none" spc="0" normalizeH="0" baseline="0" noProof="0" dirty="0" smtClean="0">
                <a:ln>
                  <a:noFill/>
                </a:ln>
                <a:solidFill>
                  <a:prstClr val="black"/>
                </a:solidFill>
                <a:effectLst/>
                <a:uLnTx/>
                <a:uFillTx/>
                <a:latin typeface="+mn-lt"/>
                <a:ea typeface="+mn-ea"/>
                <a:cs typeface="+mn-cs"/>
              </a:rPr>
              <a:t>Správní uvážení je charakterizováno jako určitá volnost správního orgánu, umožňující mu přijmout nejvhodnější rozhodnutí v mezích zákona. </a:t>
            </a:r>
            <a:r>
              <a:rPr kumimoji="0" lang="cs-CZ" sz="1200" b="0" i="0" u="none" strike="noStrike" kern="1200" cap="none" spc="0" normalizeH="0" baseline="0" noProof="0" dirty="0" smtClean="0">
                <a:ln>
                  <a:noFill/>
                </a:ln>
                <a:solidFill>
                  <a:prstClr val="black"/>
                </a:solidFill>
                <a:effectLst/>
                <a:uLnTx/>
                <a:uFillTx/>
                <a:latin typeface="+mn-lt"/>
                <a:ea typeface="+mn-ea"/>
                <a:cs typeface="+mn-cs"/>
              </a:rPr>
              <a:t>Doporučení Rady Evropy stanoví určité </a:t>
            </a:r>
            <a:r>
              <a:rPr kumimoji="0" lang="cs-CZ" sz="1200" b="1" i="0" u="none" strike="noStrike" kern="1200" cap="none" spc="0" normalizeH="0" baseline="0" noProof="0" dirty="0" smtClean="0">
                <a:ln>
                  <a:noFill/>
                </a:ln>
                <a:solidFill>
                  <a:prstClr val="black"/>
                </a:solidFill>
                <a:effectLst/>
                <a:uLnTx/>
                <a:uFillTx/>
                <a:latin typeface="+mn-lt"/>
                <a:ea typeface="+mn-ea"/>
                <a:cs typeface="+mn-cs"/>
              </a:rPr>
              <a:t>předpoklady, v jejichž mezích by se mělo správní uvážení pohybovat: </a:t>
            </a:r>
            <a:endParaRPr kumimoji="0" lang="cs-CZ" sz="12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sz="1200" b="0" i="0" u="none" strike="noStrike" kern="1200" cap="none" spc="0" normalizeH="0" baseline="0" noProof="0" dirty="0" smtClean="0">
                <a:ln>
                  <a:noFill/>
                </a:ln>
                <a:solidFill>
                  <a:prstClr val="black"/>
                </a:solidFill>
                <a:effectLst/>
                <a:uLnTx/>
                <a:uFillTx/>
                <a:latin typeface="+mn-lt"/>
                <a:ea typeface="+mn-ea"/>
                <a:cs typeface="+mn-cs"/>
              </a:rPr>
              <a:t>úvahu nelze užít k jinému účelu, než ke kterému konkrétně byla poskytnuta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sz="1200" b="0" i="0" u="none" strike="noStrike" kern="1200" cap="none" spc="0" normalizeH="0" baseline="0" noProof="0" dirty="0" smtClean="0">
                <a:ln>
                  <a:noFill/>
                </a:ln>
                <a:solidFill>
                  <a:prstClr val="black"/>
                </a:solidFill>
                <a:effectLst/>
                <a:uLnTx/>
                <a:uFillTx/>
                <a:latin typeface="+mn-lt"/>
                <a:ea typeface="+mn-ea"/>
                <a:cs typeface="+mn-cs"/>
              </a:rPr>
              <a:t>přihlíží se k okolnostem konkrétního případu při zachování nestrannosti (objektivnost posouzení)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sz="1200" b="0" i="0" u="none" strike="noStrike" kern="1200" cap="none" spc="0" normalizeH="0" baseline="0" noProof="0" dirty="0" smtClean="0">
                <a:ln>
                  <a:noFill/>
                </a:ln>
                <a:solidFill>
                  <a:prstClr val="black"/>
                </a:solidFill>
                <a:effectLst/>
                <a:uLnTx/>
                <a:uFillTx/>
                <a:latin typeface="+mn-lt"/>
                <a:ea typeface="+mn-ea"/>
                <a:cs typeface="+mn-cs"/>
              </a:rPr>
              <a:t>je nutno zachovat princip rovného zacházení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sz="1200" b="0" i="0" u="none" strike="noStrike" kern="1200" cap="none" spc="0" normalizeH="0" baseline="0" noProof="0" dirty="0" smtClean="0">
                <a:ln>
                  <a:noFill/>
                </a:ln>
                <a:solidFill>
                  <a:prstClr val="black"/>
                </a:solidFill>
                <a:effectLst/>
                <a:uLnTx/>
                <a:uFillTx/>
                <a:latin typeface="+mn-lt"/>
                <a:ea typeface="+mn-ea"/>
                <a:cs typeface="+mn-cs"/>
              </a:rPr>
              <a:t>měl by být vyvážen účel rozhodnutí a zásah do práv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sz="1200" b="0" i="0" u="none" strike="noStrike" kern="1200" cap="none" spc="0" normalizeH="0" baseline="0" noProof="0" dirty="0" smtClean="0">
                <a:ln>
                  <a:noFill/>
                </a:ln>
                <a:solidFill>
                  <a:prstClr val="black"/>
                </a:solidFill>
                <a:effectLst/>
                <a:uLnTx/>
                <a:uFillTx/>
                <a:latin typeface="+mn-lt"/>
                <a:ea typeface="+mn-ea"/>
                <a:cs typeface="+mn-cs"/>
              </a:rPr>
              <a:t>rozhodnutí by mělo být vydáno v přiměřené lhůtě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sz="1200" b="0" i="0" u="none" strike="noStrike" kern="1200" cap="none" spc="0" normalizeH="0" baseline="0" noProof="0" dirty="0" smtClean="0">
                <a:ln>
                  <a:noFill/>
                </a:ln>
                <a:solidFill>
                  <a:prstClr val="black"/>
                </a:solidFill>
                <a:effectLst/>
                <a:uLnTx/>
                <a:uFillTx/>
                <a:latin typeface="+mn-lt"/>
                <a:ea typeface="+mn-ea"/>
                <a:cs typeface="+mn-cs"/>
              </a:rPr>
              <a:t>Zde se v podstatě jedná o celou skupinu procesních pravidel, které se následně promítají i do dalších ustanovení základních zásad řízení.</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sz="1200" b="0" i="0" u="none" strike="noStrike" kern="1200" cap="none" spc="0" normalizeH="0" baseline="0" noProof="0" dirty="0" smtClean="0">
                <a:ln>
                  <a:noFill/>
                </a:ln>
                <a:solidFill>
                  <a:prstClr val="black"/>
                </a:solidFill>
                <a:effectLst/>
                <a:uLnTx/>
                <a:uFillTx/>
                <a:latin typeface="+mn-lt"/>
                <a:ea typeface="+mn-ea"/>
                <a:cs typeface="+mn-cs"/>
              </a:rPr>
              <a:t>Zásada </a:t>
            </a:r>
            <a:r>
              <a:rPr kumimoji="0" lang="cs-CZ" sz="1200" b="1" i="0" u="none" strike="noStrike" kern="1200" cap="none" spc="0" normalizeH="0" baseline="0" noProof="0" dirty="0" smtClean="0">
                <a:ln>
                  <a:noFill/>
                </a:ln>
                <a:solidFill>
                  <a:prstClr val="black"/>
                </a:solidFill>
                <a:effectLst/>
                <a:uLnTx/>
                <a:uFillTx/>
                <a:latin typeface="+mn-lt"/>
                <a:ea typeface="+mn-ea"/>
                <a:cs typeface="+mn-cs"/>
              </a:rPr>
              <a:t>zákazu zneužití správního uvážení</a:t>
            </a:r>
            <a:r>
              <a:rPr kumimoji="0" lang="cs-CZ" sz="1200" b="0" i="0" u="none" strike="noStrike" kern="1200" cap="none" spc="0" normalizeH="0" baseline="0" noProof="0" dirty="0" smtClean="0">
                <a:ln>
                  <a:noFill/>
                </a:ln>
                <a:solidFill>
                  <a:prstClr val="black"/>
                </a:solidFill>
                <a:effectLst/>
                <a:uLnTx/>
                <a:uFillTx/>
                <a:latin typeface="+mn-lt"/>
                <a:ea typeface="+mn-ea"/>
                <a:cs typeface="+mn-cs"/>
              </a:rPr>
              <a:t> vyplývá z textu § 2 odst. 2. Stanoví, že správní orgán uplatňuje svou pravomoc </a:t>
            </a:r>
            <a:r>
              <a:rPr kumimoji="0" lang="cs-CZ" sz="1200" b="1" i="0" u="none" strike="noStrike" kern="1200" cap="none" spc="0" normalizeH="0" baseline="0" noProof="0" dirty="0" smtClean="0">
                <a:ln>
                  <a:noFill/>
                </a:ln>
                <a:solidFill>
                  <a:prstClr val="black"/>
                </a:solidFill>
                <a:effectLst/>
                <a:uLnTx/>
                <a:uFillTx/>
                <a:latin typeface="+mn-lt"/>
                <a:ea typeface="+mn-ea"/>
                <a:cs typeface="+mn-cs"/>
              </a:rPr>
              <a:t>pouze k těm účelům, k nimž mu byla zákonem nebo na základě zákona svěřena</a:t>
            </a:r>
            <a:r>
              <a:rPr kumimoji="0" lang="cs-CZ" sz="1200" b="0" i="0" u="none" strike="noStrike" kern="1200" cap="none" spc="0" normalizeH="0" baseline="0" noProof="0" dirty="0" smtClean="0">
                <a:ln>
                  <a:noFill/>
                </a:ln>
                <a:solidFill>
                  <a:prstClr val="black"/>
                </a:solidFill>
                <a:effectLst/>
                <a:uLnTx/>
                <a:uFillTx/>
                <a:latin typeface="+mn-lt"/>
                <a:ea typeface="+mn-ea"/>
                <a:cs typeface="+mn-cs"/>
              </a:rPr>
              <a:t>. Správní orgán má správní uvážení k dispozici v těch případech, kdy zákon nestanoví pevné pravidlo, z něhož by mohl vyplývat pouze jediný možný způsob rozhodnutí.</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sz="1200" b="0" i="0" u="none" strike="noStrike" kern="1200" cap="none" spc="0" normalizeH="0" baseline="0" noProof="0" dirty="0" smtClean="0">
                <a:ln>
                  <a:noFill/>
                </a:ln>
                <a:solidFill>
                  <a:prstClr val="black"/>
                </a:solidFill>
                <a:effectLst/>
                <a:uLnTx/>
                <a:uFillTx/>
                <a:latin typeface="+mn-lt"/>
                <a:ea typeface="+mn-ea"/>
                <a:cs typeface="+mn-cs"/>
              </a:rPr>
              <a:t>Jedná se například o ukládání pokut nebo o vyřizování nenárokových povolení, kde záleží na správním uvážení správního orgánu.</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sz="1200" b="0" i="0" u="none" strike="noStrike" kern="1200" cap="none" spc="0" normalizeH="0" baseline="0" noProof="0" dirty="0" smtClean="0">
                <a:ln>
                  <a:noFill/>
                </a:ln>
                <a:solidFill>
                  <a:prstClr val="black"/>
                </a:solidFill>
                <a:effectLst/>
                <a:uLnTx/>
                <a:uFillTx/>
                <a:latin typeface="+mn-lt"/>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sz="1200" b="0" i="0" u="none" strike="noStrike" kern="1200" cap="none" spc="0" normalizeH="0" baseline="0" noProof="0" dirty="0" smtClean="0">
                <a:ln>
                  <a:noFill/>
                </a:ln>
                <a:solidFill>
                  <a:prstClr val="black"/>
                </a:solidFill>
                <a:effectLst/>
                <a:uLnTx/>
                <a:uFillTx/>
                <a:latin typeface="+mn-lt"/>
                <a:ea typeface="+mn-ea"/>
                <a:cs typeface="+mn-cs"/>
              </a:rPr>
              <a:t>Nejméně vhodné by ovšem bylo tzv. absolutní správní uvážení (např. při udělování azylu z humanitárních důvodů), a to především z důvodu, že by postup veřejné správy nebyl předvídatelný.</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sz="1200" b="0" i="0" u="none" strike="noStrike" kern="1200" cap="none" spc="0" normalizeH="0" baseline="0" noProof="0" dirty="0" smtClean="0">
                <a:ln>
                  <a:noFill/>
                </a:ln>
                <a:solidFill>
                  <a:prstClr val="black"/>
                </a:solidFill>
                <a:effectLst/>
                <a:uLnTx/>
                <a:uFillTx/>
                <a:latin typeface="+mn-lt"/>
                <a:ea typeface="+mn-ea"/>
                <a:cs typeface="+mn-cs"/>
              </a:rPr>
              <a:t>V § 2 odst. 3 je uvedeno, že správní orgán šetří práva nabytá v dobré víře, jakož i oprávněné zájmy osob, kterých se činnost správního orgánu dotýká, a může do nich zasahovat jen za podmínek stanovených zákonem a v nezbytném rozsahu. Toto </a:t>
            </a:r>
            <a:r>
              <a:rPr kumimoji="0" lang="cs-CZ" sz="1200" b="1" i="0" u="none" strike="noStrike" kern="1200" cap="none" spc="0" normalizeH="0" baseline="0" noProof="0" dirty="0" smtClean="0">
                <a:ln>
                  <a:noFill/>
                </a:ln>
                <a:solidFill>
                  <a:prstClr val="black"/>
                </a:solidFill>
                <a:effectLst/>
                <a:uLnTx/>
                <a:uFillTx/>
                <a:latin typeface="+mn-lt"/>
                <a:ea typeface="+mn-ea"/>
                <a:cs typeface="+mn-cs"/>
              </a:rPr>
              <a:t>pravidlo „nezbytného rozsahu“ </a:t>
            </a:r>
            <a:r>
              <a:rPr kumimoji="0" lang="cs-CZ" sz="1200" b="0" i="0" u="none" strike="noStrike" kern="1200" cap="none" spc="0" normalizeH="0" baseline="0" noProof="0" dirty="0" smtClean="0">
                <a:ln>
                  <a:noFill/>
                </a:ln>
                <a:solidFill>
                  <a:prstClr val="black"/>
                </a:solidFill>
                <a:effectLst/>
                <a:uLnTx/>
                <a:uFillTx/>
                <a:latin typeface="+mn-lt"/>
                <a:ea typeface="+mn-ea"/>
                <a:cs typeface="+mn-cs"/>
              </a:rPr>
              <a:t>vyjadřuje zásadu </a:t>
            </a:r>
            <a:r>
              <a:rPr kumimoji="0" lang="cs-CZ" sz="1200" b="1" i="0" u="none" strike="noStrike" kern="1200" cap="none" spc="0" normalizeH="0" baseline="0" noProof="0" dirty="0" smtClean="0">
                <a:ln>
                  <a:noFill/>
                </a:ln>
                <a:solidFill>
                  <a:prstClr val="black"/>
                </a:solidFill>
                <a:effectLst/>
                <a:uLnTx/>
                <a:uFillTx/>
                <a:latin typeface="+mn-lt"/>
                <a:ea typeface="+mn-ea"/>
                <a:cs typeface="+mn-cs"/>
              </a:rPr>
              <a:t>proporcionality (přiměřenosti)</a:t>
            </a:r>
            <a:r>
              <a:rPr kumimoji="0" lang="cs-CZ" sz="1200" b="0" i="0" u="none" strike="noStrike" kern="1200" cap="none" spc="0" normalizeH="0" baseline="0" noProof="0" dirty="0" smtClean="0">
                <a:ln>
                  <a:noFill/>
                </a:ln>
                <a:solidFill>
                  <a:prstClr val="black"/>
                </a:solidFill>
                <a:effectLst/>
                <a:uLnTx/>
                <a:uFillTx/>
                <a:latin typeface="+mn-lt"/>
                <a:ea typeface="+mn-ea"/>
                <a:cs typeface="+mn-cs"/>
              </a:rPr>
              <a:t>, která má tradici především v trestním právu. V tomto zákoně je uvedená zásada přímo vyjádřena např. u zajišťovacích prostředků. Znamená, že správní orgán by měl použít vždy pouze tak intenzivní zásah do poměrů dotčených osob, který by mohl postačovat ke splnění svého účelu, a to především v těch případech, kdy má k dispozici správní uvážení. Pokud by mohlo existovat více možných prostředků, měl by správní orgán zvolit ten nejméně „bolestivý“ pro dotčenou osobu.</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sz="1200" b="0" i="0" u="none" strike="noStrike" kern="1200" cap="none" spc="0" normalizeH="0" baseline="0" noProof="0" dirty="0" smtClean="0">
                <a:ln>
                  <a:noFill/>
                </a:ln>
                <a:solidFill>
                  <a:prstClr val="black"/>
                </a:solidFill>
                <a:effectLst/>
                <a:uLnTx/>
                <a:uFillTx/>
                <a:latin typeface="+mn-lt"/>
                <a:ea typeface="+mn-ea"/>
                <a:cs typeface="+mn-cs"/>
              </a:rPr>
              <a:t>Tuto zásadu je třeba respektovat například při ukládání pořádkových pokut nebo při volbě způsobu provedení exekuce.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sz="1200" b="0" i="0" u="none" strike="noStrike" kern="1200" cap="none" spc="0" normalizeH="0" baseline="0" noProof="0" dirty="0" smtClean="0">
                <a:ln>
                  <a:noFill/>
                </a:ln>
                <a:solidFill>
                  <a:prstClr val="black"/>
                </a:solidFill>
                <a:effectLst/>
                <a:uLnTx/>
                <a:uFillTx/>
                <a:latin typeface="+mn-lt"/>
                <a:ea typeface="+mn-ea"/>
                <a:cs typeface="+mn-cs"/>
              </a:rPr>
              <a:t>Dále musí správní orgán dbát na to, aby přijaté řešení odpovídalo okolnostem daného případu. V podstatě by realizovaná pravomoc měla být přiměřená účelu, kterému slouží, a nemělo by docházet k nadměrnému zasahování do poměrů dotčených osob.</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sz="1200" b="0" i="0" u="none" strike="noStrike" kern="1200" cap="none" spc="0" normalizeH="0" baseline="0" noProof="0" dirty="0" smtClean="0">
                <a:ln>
                  <a:noFill/>
                </a:ln>
                <a:solidFill>
                  <a:prstClr val="black"/>
                </a:solidFill>
                <a:effectLst/>
                <a:uLnTx/>
                <a:uFillTx/>
                <a:latin typeface="+mn-lt"/>
                <a:ea typeface="+mn-ea"/>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sz="1200" b="1" i="0" u="none" strike="noStrike" kern="1200" cap="none" spc="0" normalizeH="0" baseline="0" noProof="0" dirty="0" smtClean="0">
                <a:ln>
                  <a:noFill/>
                </a:ln>
                <a:solidFill>
                  <a:prstClr val="black"/>
                </a:solidFill>
                <a:effectLst/>
                <a:uLnTx/>
                <a:uFillTx/>
                <a:latin typeface="+mn-lt"/>
                <a:ea typeface="+mn-ea"/>
                <a:cs typeface="+mn-cs"/>
              </a:rPr>
              <a:t>Zásada materiální pravdy</a:t>
            </a:r>
            <a:r>
              <a:rPr kumimoji="0" lang="cs-CZ" sz="1200" b="0" i="0" u="none" strike="noStrike" kern="1200" cap="none" spc="0" normalizeH="0" baseline="0" noProof="0" dirty="0" smtClean="0">
                <a:ln>
                  <a:noFill/>
                </a:ln>
                <a:solidFill>
                  <a:prstClr val="black"/>
                </a:solidFill>
                <a:effectLst/>
                <a:uLnTx/>
                <a:uFillTx/>
                <a:latin typeface="+mn-lt"/>
                <a:ea typeface="+mn-ea"/>
                <a:cs typeface="+mn-cs"/>
              </a:rPr>
              <a:t> uvedená v § 3 se vyvinula v trestním řízení. Není možné zjistit celou pravdu. Nezjišťují se totiž ty okolnosti, které pro danou věc nemají žádný význam. Daný případ tak bude </a:t>
            </a:r>
            <a:r>
              <a:rPr kumimoji="0" lang="cs-CZ" sz="1200" b="1" i="0" u="none" strike="noStrike" kern="1200" cap="none" spc="0" normalizeH="0" baseline="0" noProof="0" dirty="0" smtClean="0">
                <a:ln>
                  <a:noFill/>
                </a:ln>
                <a:solidFill>
                  <a:prstClr val="black"/>
                </a:solidFill>
                <a:effectLst/>
                <a:uLnTx/>
                <a:uFillTx/>
                <a:latin typeface="+mn-lt"/>
                <a:ea typeface="+mn-ea"/>
                <a:cs typeface="+mn-cs"/>
              </a:rPr>
              <a:t>nutné posuzovat tak dlouho, až bude možné konstatovat, že správní orgán zjistil stav věci natolik, že je splněna zásada legality a další zásady obsažené v § 2 a nejsou o něm důvodné pochybnosti</a:t>
            </a:r>
            <a:r>
              <a:rPr kumimoji="0" lang="cs-CZ" sz="1200" b="0" i="0" u="none" strike="noStrike" kern="1200" cap="none" spc="0" normalizeH="0" baseline="0" noProof="0" dirty="0" smtClean="0">
                <a:ln>
                  <a:noFill/>
                </a:ln>
                <a:solidFill>
                  <a:prstClr val="black"/>
                </a:solidFill>
                <a:effectLst/>
                <a:uLnTx/>
                <a:uFillTx/>
                <a:latin typeface="+mn-lt"/>
                <a:ea typeface="+mn-ea"/>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sz="1200" b="0" i="0" u="none" strike="noStrike" kern="1200" cap="none" spc="0" normalizeH="0" baseline="0" noProof="0" dirty="0" smtClean="0">
                <a:ln>
                  <a:noFill/>
                </a:ln>
                <a:solidFill>
                  <a:prstClr val="black"/>
                </a:solidFill>
                <a:effectLst/>
                <a:uLnTx/>
                <a:uFillTx/>
                <a:latin typeface="+mn-lt"/>
                <a:ea typeface="+mn-ea"/>
                <a:cs typeface="+mn-cs"/>
              </a:rPr>
              <a:t>V části druhé je zásada materiální pravdy konkretizována v § 50 odst. 3. Správní orgán je povinen zjistit všechny okolnosti důležité pro ochranu veřejného zájmu. V řízení, v němž má být z moci úřední uložena povinnost, je správní orgán povinen i bez návrhu zjistit všechny rozhodné okolnosti svědčící ve prospěch i v neprospěch toho, komu má být povinnost uložena.</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sz="1200" b="0" i="0" u="none" strike="noStrike" kern="1200" cap="none" spc="0" normalizeH="0" baseline="0" noProof="0" dirty="0" smtClean="0">
                <a:ln>
                  <a:noFill/>
                </a:ln>
                <a:solidFill>
                  <a:prstClr val="black"/>
                </a:solidFill>
                <a:effectLst/>
                <a:uLnTx/>
                <a:uFillTx/>
                <a:latin typeface="+mn-lt"/>
                <a:ea typeface="+mn-ea"/>
                <a:cs typeface="+mn-cs"/>
              </a:rPr>
              <a:t>Určitou modifikaci zásady materiální pravdy vyjádřenou v § 3 představuje pro případy sporného řízení § 141 odst. 3.</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sz="1200" b="0" i="0" u="none" strike="noStrike" kern="1200" cap="none" spc="0" normalizeH="0" baseline="0" noProof="0" dirty="0" smtClean="0">
                <a:ln>
                  <a:noFill/>
                </a:ln>
                <a:solidFill>
                  <a:prstClr val="black"/>
                </a:solidFill>
                <a:effectLst/>
                <a:uLnTx/>
                <a:uFillTx/>
                <a:latin typeface="+mn-lt"/>
                <a:ea typeface="+mn-ea"/>
                <a:cs typeface="+mn-cs"/>
              </a:rPr>
              <a:t>Dále lze z ustanovení § 2 odst. 4 vyčíst zásadu </a:t>
            </a:r>
            <a:r>
              <a:rPr kumimoji="0" lang="cs-CZ" sz="1200" b="1" i="0" u="none" strike="noStrike" kern="1200" cap="none" spc="0" normalizeH="0" baseline="0" noProof="0" dirty="0" smtClean="0">
                <a:ln>
                  <a:noFill/>
                </a:ln>
                <a:solidFill>
                  <a:prstClr val="black"/>
                </a:solidFill>
                <a:effectLst/>
                <a:uLnTx/>
                <a:uFillTx/>
                <a:latin typeface="+mn-lt"/>
                <a:ea typeface="+mn-ea"/>
                <a:cs typeface="+mn-cs"/>
              </a:rPr>
              <a:t>nestrannosti a legitimního očekávání (předvídatelnosti rozhodnutí)</a:t>
            </a:r>
            <a:r>
              <a:rPr kumimoji="0" lang="cs-CZ" sz="1200" b="0" i="0" u="none" strike="noStrike" kern="1200" cap="none" spc="0" normalizeH="0" baseline="0" noProof="0" dirty="0" smtClean="0">
                <a:ln>
                  <a:noFill/>
                </a:ln>
                <a:solidFill>
                  <a:prstClr val="black"/>
                </a:solidFill>
                <a:effectLst/>
                <a:uLnTx/>
                <a:uFillTx/>
                <a:latin typeface="+mn-lt"/>
                <a:ea typeface="+mn-ea"/>
                <a:cs typeface="+mn-cs"/>
              </a:rPr>
              <a:t>. Tato zásada vyplývá z textu zákona, že správní orgán dbá i na to, aby při rozhodování skutkově shodných nebo podobných případů nevznikaly bezdůvodné rozdíly. </a:t>
            </a:r>
            <a:r>
              <a:rPr kumimoji="0" lang="cs-CZ" sz="1200" b="1" i="0" u="none" strike="noStrike" kern="1200" cap="none" spc="0" normalizeH="0" baseline="0" noProof="0" dirty="0" smtClean="0">
                <a:ln>
                  <a:noFill/>
                </a:ln>
                <a:solidFill>
                  <a:prstClr val="black"/>
                </a:solidFill>
                <a:effectLst/>
                <a:uLnTx/>
                <a:uFillTx/>
                <a:latin typeface="+mn-lt"/>
                <a:ea typeface="+mn-ea"/>
                <a:cs typeface="+mn-cs"/>
              </a:rPr>
              <a:t>Tento princip představuje tendenci k precedentnímu systému rozhodování.</a:t>
            </a:r>
            <a:r>
              <a:rPr kumimoji="0" lang="cs-CZ" sz="1200" b="0" i="0" u="none" strike="noStrike" kern="1200" cap="none" spc="0" normalizeH="0" baseline="0" noProof="0" dirty="0" smtClean="0">
                <a:ln>
                  <a:noFill/>
                </a:ln>
                <a:solidFill>
                  <a:prstClr val="black"/>
                </a:solidFill>
                <a:effectLst/>
                <a:uLnTx/>
                <a:uFillTx/>
                <a:latin typeface="+mn-lt"/>
                <a:ea typeface="+mn-ea"/>
                <a:cs typeface="+mn-cs"/>
              </a:rPr>
              <a:t> Je zde však použito jednotného čísla („správní orgán“ dbá…), protože vzhledem k neexistenci sbírky rozhodnutí správní orgánů by nebylo možné brát při rozhodování v úvahu veškerou rozhodovací praxi jiných správních orgánů. </a:t>
            </a:r>
            <a:r>
              <a:rPr kumimoji="0" lang="cs-CZ" sz="1200" b="1" i="0" u="none" strike="noStrike" kern="1200" cap="none" spc="0" normalizeH="0" baseline="0" noProof="0" dirty="0" smtClean="0">
                <a:ln>
                  <a:noFill/>
                </a:ln>
                <a:solidFill>
                  <a:prstClr val="black"/>
                </a:solidFill>
                <a:effectLst/>
                <a:uLnTx/>
                <a:uFillTx/>
                <a:latin typeface="+mn-lt"/>
                <a:ea typeface="+mn-ea"/>
                <a:cs typeface="+mn-cs"/>
              </a:rPr>
              <a:t>V rámci jednoho orgánu by ovšem nemělo docházet k neodůvodněným rozdílům v aplikaci práva v podobných případech. </a:t>
            </a:r>
            <a:endParaRPr kumimoji="0" lang="cs-CZ" sz="12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sz="1200" b="0" i="1" u="none" strike="noStrike" kern="1200" cap="none" spc="0" normalizeH="0" baseline="0" noProof="0" dirty="0" smtClean="0">
                <a:ln>
                  <a:noFill/>
                </a:ln>
                <a:solidFill>
                  <a:prstClr val="black"/>
                </a:solidFill>
                <a:effectLst/>
                <a:uLnTx/>
                <a:uFillTx/>
                <a:latin typeface="+mn-lt"/>
                <a:ea typeface="+mn-ea"/>
                <a:cs typeface="+mn-cs"/>
              </a:rPr>
              <a:t>precedens = řešení závazné pro obdobné případy v budoucnosti</a:t>
            </a:r>
            <a:endParaRPr kumimoji="0" lang="cs-CZ" sz="12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sz="1200" b="0" i="0" u="none" strike="noStrike" kern="1200" cap="none" spc="0" normalizeH="0" baseline="0" noProof="0" dirty="0" smtClean="0">
                <a:ln>
                  <a:noFill/>
                </a:ln>
                <a:solidFill>
                  <a:prstClr val="black"/>
                </a:solidFill>
                <a:effectLst/>
                <a:uLnTx/>
                <a:uFillTx/>
                <a:latin typeface="+mn-lt"/>
                <a:ea typeface="+mn-ea"/>
                <a:cs typeface="+mn-cs"/>
              </a:rPr>
              <a:t>Porušením této zásady by mohlo být zpochybněno nestranné rozhodování veřejné správy. Adresát veřejné správy by pak nemohl předvídat, jak bude vůči němu veřejná správa vystupovat (proto zásada legitimního očekávání). </a:t>
            </a:r>
            <a:r>
              <a:rPr kumimoji="0" lang="cs-CZ" sz="1200" b="1" i="0" u="none" strike="noStrike" kern="1200" cap="none" spc="0" normalizeH="0" baseline="0" noProof="0" dirty="0" smtClean="0">
                <a:ln>
                  <a:noFill/>
                </a:ln>
                <a:solidFill>
                  <a:prstClr val="black"/>
                </a:solidFill>
                <a:effectLst/>
                <a:uLnTx/>
                <a:uFillTx/>
                <a:latin typeface="+mn-lt"/>
                <a:ea typeface="+mn-ea"/>
                <a:cs typeface="+mn-cs"/>
              </a:rPr>
              <a:t>Zásada legitimního očekávání posiluje také zásadu zákazu zneužití správního uvážení.</a:t>
            </a:r>
            <a:r>
              <a:rPr kumimoji="0" lang="cs-CZ" sz="1200" b="0" i="0" u="none" strike="noStrike" kern="1200" cap="none" spc="0" normalizeH="0" baseline="0" noProof="0" dirty="0" smtClean="0">
                <a:ln>
                  <a:noFill/>
                </a:ln>
                <a:solidFill>
                  <a:prstClr val="black"/>
                </a:solidFill>
                <a:effectLst/>
                <a:uLnTx/>
                <a:uFillTx/>
                <a:latin typeface="+mn-lt"/>
                <a:ea typeface="+mn-ea"/>
                <a:cs typeface="+mn-cs"/>
              </a:rPr>
              <a:t> V konkrétním případě je ovšem nutné vždy zvážit, zda je lepší rozhodovat obdobně jako v předešlých případech, nebo zda je potřebné se odchýlit od dosavadní praxe v zájmu vydání rozhodnutí, které bude např. více odpovídat ostatním základním zásadám.</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sz="1200" b="0" i="0" u="none" strike="noStrike" kern="1200" cap="none" spc="0" normalizeH="0" baseline="0" noProof="0" dirty="0" smtClean="0">
                <a:ln>
                  <a:noFill/>
                </a:ln>
                <a:solidFill>
                  <a:prstClr val="black"/>
                </a:solidFill>
                <a:effectLst/>
                <a:uLnTx/>
                <a:uFillTx/>
                <a:latin typeface="+mn-lt"/>
                <a:ea typeface="+mn-ea"/>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sz="1200" b="1" i="0" u="none" strike="noStrike" kern="1200" cap="none" spc="0" normalizeH="0" baseline="0" noProof="0" dirty="0" smtClean="0">
                <a:ln>
                  <a:noFill/>
                </a:ln>
                <a:solidFill>
                  <a:prstClr val="black"/>
                </a:solidFill>
                <a:effectLst/>
                <a:uLnTx/>
                <a:uFillTx/>
                <a:latin typeface="+mn-lt"/>
                <a:ea typeface="+mn-ea"/>
                <a:cs typeface="+mn-cs"/>
              </a:rPr>
              <a:t>Zásada rovnosti</a:t>
            </a:r>
            <a:r>
              <a:rPr kumimoji="0" lang="cs-CZ" sz="1200" b="0" i="0" u="none" strike="noStrike" kern="1200" cap="none" spc="0" normalizeH="0" baseline="0" noProof="0" dirty="0" smtClean="0">
                <a:ln>
                  <a:noFill/>
                </a:ln>
                <a:solidFill>
                  <a:prstClr val="black"/>
                </a:solidFill>
                <a:effectLst/>
                <a:uLnTx/>
                <a:uFillTx/>
                <a:latin typeface="+mn-lt"/>
                <a:ea typeface="+mn-ea"/>
                <a:cs typeface="+mn-cs"/>
              </a:rPr>
              <a:t> je stanovena v § 7. Z principu, že v tom, v čem jsou konkrétní osoby dotčeny výkonem veřejné správy, mají mít rovné postavení, vychází i Listina základních práv a svobod ve svém čl. 37 odst. 3. Z uvedeného principu vychází také např. trestní řád či občanský soudní řád. Správní řád v zásadě rozlišuje dvě základní kategorie účastníků (podle § 27 odst. 1 a podle § 27 odst. 2) a </a:t>
            </a:r>
            <a:r>
              <a:rPr kumimoji="0" lang="cs-CZ" sz="1200" b="1" i="0" u="none" strike="noStrike" kern="1200" cap="none" spc="0" normalizeH="0" baseline="0" noProof="0" dirty="0" smtClean="0">
                <a:ln>
                  <a:noFill/>
                </a:ln>
                <a:solidFill>
                  <a:prstClr val="black"/>
                </a:solidFill>
                <a:effectLst/>
                <a:uLnTx/>
                <a:uFillTx/>
                <a:latin typeface="+mn-lt"/>
                <a:ea typeface="+mn-ea"/>
                <a:cs typeface="+mn-cs"/>
              </a:rPr>
              <a:t>vychází z rovného postavení v rámci příslušné kategorie</a:t>
            </a:r>
            <a:r>
              <a:rPr kumimoji="0" lang="cs-CZ" sz="1200" b="0" i="0" u="none" strike="noStrike" kern="1200" cap="none" spc="0" normalizeH="0" baseline="0" noProof="0" dirty="0" smtClean="0">
                <a:ln>
                  <a:noFill/>
                </a:ln>
                <a:solidFill>
                  <a:prstClr val="black"/>
                </a:solidFill>
                <a:effectLst/>
                <a:uLnTx/>
                <a:uFillTx/>
                <a:latin typeface="+mn-lt"/>
                <a:ea typeface="+mn-ea"/>
                <a:cs typeface="+mn-cs"/>
              </a:rPr>
              <a:t>. Zvýhodnění jedné kategorie oproti druhé (například při navrhování, aby jednání probíhalo veřejně, doručování rozhodnutí apod.) proto není porušením této zásady.</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sz="1200" b="0" i="0" u="none" strike="noStrike" kern="1200" cap="none" spc="0" normalizeH="0" baseline="0" noProof="0" dirty="0" smtClean="0">
                <a:ln>
                  <a:noFill/>
                </a:ln>
                <a:solidFill>
                  <a:prstClr val="black"/>
                </a:solidFill>
                <a:effectLst/>
                <a:uLnTx/>
                <a:uFillTx/>
                <a:latin typeface="+mn-lt"/>
                <a:ea typeface="+mn-ea"/>
                <a:cs typeface="+mn-cs"/>
              </a:rPr>
              <a:t>Správní řád zná také případy, kdy v konkrétním úkonu v řízení mají určitá procesní práva jen někteří účastníci. Jedná se např. o § 32 odst. 6, podle něhož se ustanovení opatrovníka oznamuje jen opatrovníkovi a za jistých okolností též </a:t>
            </a:r>
            <a:r>
              <a:rPr kumimoji="0" lang="cs-CZ" sz="1200" b="0" i="0" u="none" strike="noStrike" kern="1200" cap="none" spc="0" normalizeH="0" baseline="0" noProof="0" dirty="0" err="1" smtClean="0">
                <a:ln>
                  <a:noFill/>
                </a:ln>
                <a:solidFill>
                  <a:prstClr val="black"/>
                </a:solidFill>
                <a:effectLst/>
                <a:uLnTx/>
                <a:uFillTx/>
                <a:latin typeface="+mn-lt"/>
                <a:ea typeface="+mn-ea"/>
                <a:cs typeface="+mn-cs"/>
              </a:rPr>
              <a:t>opatrovanci</a:t>
            </a:r>
            <a:r>
              <a:rPr kumimoji="0" lang="cs-CZ" sz="1200" b="0" i="0" u="none" strike="noStrike" kern="1200" cap="none" spc="0" normalizeH="0" baseline="0" noProof="0" dirty="0" smtClean="0">
                <a:ln>
                  <a:noFill/>
                </a:ln>
                <a:solidFill>
                  <a:prstClr val="black"/>
                </a:solidFill>
                <a:effectLst/>
                <a:uLnTx/>
                <a:uFillTx/>
                <a:latin typeface="+mn-lt"/>
                <a:ea typeface="+mn-ea"/>
                <a:cs typeface="+mn-cs"/>
              </a:rPr>
              <a:t> a pouze tyto osoby se mohou proti ustanovení opatrovníka formálně procesně bránit.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sz="1200" b="0" i="0" u="none" strike="noStrike" kern="1200" cap="none" spc="0" normalizeH="0" baseline="0" noProof="0" dirty="0" smtClean="0">
                <a:ln>
                  <a:noFill/>
                </a:ln>
                <a:solidFill>
                  <a:prstClr val="black"/>
                </a:solidFill>
                <a:effectLst/>
                <a:uLnTx/>
                <a:uFillTx/>
                <a:latin typeface="+mn-lt"/>
                <a:ea typeface="+mn-ea"/>
                <a:cs typeface="+mn-cs"/>
              </a:rPr>
              <a:t>Ustanovení § 7 odst. 2 obsahuje zvláštní </a:t>
            </a:r>
            <a:r>
              <a:rPr kumimoji="0" lang="cs-CZ" sz="1200" b="1" i="0" u="none" strike="noStrike" kern="1200" cap="none" spc="0" normalizeH="0" baseline="0" noProof="0" dirty="0" smtClean="0">
                <a:ln>
                  <a:noFill/>
                </a:ln>
                <a:solidFill>
                  <a:prstClr val="black"/>
                </a:solidFill>
                <a:effectLst/>
                <a:uLnTx/>
                <a:uFillTx/>
                <a:latin typeface="+mn-lt"/>
                <a:ea typeface="+mn-ea"/>
                <a:cs typeface="+mn-cs"/>
              </a:rPr>
              <a:t>ochranu osob handicapovaných</a:t>
            </a:r>
            <a:r>
              <a:rPr kumimoji="0" lang="cs-CZ" sz="1200" b="0" i="0" u="none" strike="noStrike" kern="1200" cap="none" spc="0" normalizeH="0" baseline="0" noProof="0" dirty="0" smtClean="0">
                <a:ln>
                  <a:noFill/>
                </a:ln>
                <a:solidFill>
                  <a:prstClr val="black"/>
                </a:solidFill>
                <a:effectLst/>
                <a:uLnTx/>
                <a:uFillTx/>
                <a:latin typeface="+mn-lt"/>
                <a:ea typeface="+mn-ea"/>
                <a:cs typeface="+mn-cs"/>
              </a:rPr>
              <a:t>. Na základě tohoto ustanovení by správní orgán měl jakoukoli nerovnost v řízení, která by mohla být způsobena handicapem dotčených osob, odstranit. Tato </a:t>
            </a:r>
            <a:r>
              <a:rPr kumimoji="0" lang="cs-CZ" sz="1200" b="1" i="0" u="none" strike="noStrike" kern="1200" cap="none" spc="0" normalizeH="0" baseline="0" noProof="0" dirty="0" smtClean="0">
                <a:ln>
                  <a:noFill/>
                </a:ln>
                <a:solidFill>
                  <a:prstClr val="black"/>
                </a:solidFill>
                <a:effectLst/>
                <a:uLnTx/>
                <a:uFillTx/>
                <a:latin typeface="+mn-lt"/>
                <a:ea typeface="+mn-ea"/>
                <a:cs typeface="+mn-cs"/>
              </a:rPr>
              <a:t>pozitivní diskriminace</a:t>
            </a:r>
            <a:r>
              <a:rPr kumimoji="0" lang="cs-CZ" sz="1200" b="0" i="0" u="none" strike="noStrike" kern="1200" cap="none" spc="0" normalizeH="0" baseline="0" noProof="0" dirty="0" smtClean="0">
                <a:ln>
                  <a:noFill/>
                </a:ln>
                <a:solidFill>
                  <a:prstClr val="black"/>
                </a:solidFill>
                <a:effectLst/>
                <a:uLnTx/>
                <a:uFillTx/>
                <a:latin typeface="+mn-lt"/>
                <a:ea typeface="+mn-ea"/>
                <a:cs typeface="+mn-cs"/>
              </a:rPr>
              <a:t> není stanovena na úkor rovnosti, ale naopak v zájmu toho, aby byla zajištěna rovnost i těmto osobám.</a:t>
            </a:r>
          </a:p>
        </p:txBody>
      </p:sp>
      <p:sp>
        <p:nvSpPr>
          <p:cNvPr id="4" name="Zástupný symbol pro číslo snímku 3"/>
          <p:cNvSpPr>
            <a:spLocks noGrp="1"/>
          </p:cNvSpPr>
          <p:nvPr>
            <p:ph type="sldNum" sz="quarter" idx="10"/>
          </p:nvPr>
        </p:nvSpPr>
        <p:spPr/>
        <p:txBody>
          <a:bodyPr/>
          <a:lstStyle/>
          <a:p>
            <a:fld id="{4C61B42F-2114-4995-A8DA-ED89A25493B7}" type="slidenum">
              <a:rPr lang="cs-CZ" smtClean="0"/>
              <a:pPr/>
              <a:t>6</a:t>
            </a:fld>
            <a:endParaRPr lang="cs-CZ"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fontScale="47500" lnSpcReduction="20000"/>
          </a:bodyPr>
          <a:lstStyle/>
          <a:p>
            <a:r>
              <a:rPr lang="cs-CZ" sz="1200" baseline="0" dirty="0" smtClean="0"/>
              <a:t>-----------------------------------------------------------------------------------------------------------------------------------</a:t>
            </a:r>
          </a:p>
          <a:p>
            <a:r>
              <a:rPr lang="cs-CZ" sz="1200" baseline="0" dirty="0" smtClean="0"/>
              <a:t>V § 2 odst. 4 je vyjádřena</a:t>
            </a:r>
            <a:r>
              <a:rPr lang="cs-CZ" sz="1200" b="1" baseline="0" dirty="0" smtClean="0"/>
              <a:t> zásada ochrany veřejného zájmu</a:t>
            </a:r>
            <a:r>
              <a:rPr lang="cs-CZ" sz="1200" baseline="0" dirty="0" smtClean="0"/>
              <a:t>. Protože ochrana veřejného zájmu je základním úkolem veřejné správy, v novějších právních normách bývá tento „veřejný zájem“ určitým způsobem přímo definován. Ve valné většině právních předpisů se však nechává na aplikační praxi, aby v konkrétním případě sama veřejný zájem nalézala.</a:t>
            </a:r>
          </a:p>
          <a:p>
            <a:r>
              <a:rPr lang="cs-CZ" sz="1200" baseline="0" dirty="0" smtClean="0"/>
              <a:t>Ochrana veřejného zájmu dnes ovšem není chápána tak kategoricky jako např. zásada legality. Pomineme-li řazení jednotlivých zásad, vyplývá to především z použitých výrazů u těchto zásad, kdy u zásady legality je uveden výraz „postupuje“ a u zásady ochrany veřejného zájmu pojem „dbá“. Například v odvolacím řízení lze správnost rozhodnutí přezkoumat, i když to není odvolatelem namítáno, ale vyžaduje to veřejný zájem.</a:t>
            </a:r>
          </a:p>
          <a:p>
            <a:r>
              <a:rPr lang="cs-CZ" sz="1200" baseline="0" dirty="0" smtClean="0"/>
              <a:t>Zásada </a:t>
            </a:r>
            <a:r>
              <a:rPr lang="cs-CZ" sz="1200" b="1" baseline="0" dirty="0" smtClean="0"/>
              <a:t>spolupráce ve veřejné správě</a:t>
            </a:r>
            <a:r>
              <a:rPr lang="cs-CZ" sz="1200" baseline="0" dirty="0" smtClean="0"/>
              <a:t> spočívá v tom, že orgány veřejné správy musí dbát vzájemného souladu svých postupů a nepřipustit, aby docházelo k tomu, že jeden orgán určitou činnost povolí, a jiný tutéž činnost zakáže. Vzhledem k tomu, že správní orgány nejsou natolik propojeny, aby mohly zajišťovat soulad svých postupů z moci úřední, ustanovení § 8 odst. 1 stanoví dotčeným osobám povinnost na takovou skutečnost upozornit.</a:t>
            </a:r>
          </a:p>
          <a:p>
            <a:r>
              <a:rPr lang="cs-CZ" sz="1200" baseline="0" dirty="0" smtClean="0"/>
              <a:t>-----------------------------------------------------------------------------------------------------------------------------------------</a:t>
            </a:r>
          </a:p>
          <a:p>
            <a:r>
              <a:rPr lang="cs-CZ" sz="1200" baseline="0" dirty="0" smtClean="0"/>
              <a:t>Je vyjádřena v § 4 odst. 1 a § 8 odst. 2. Ustanovení § 4 odst. 1 věty první označuje </a:t>
            </a:r>
            <a:r>
              <a:rPr lang="cs-CZ" sz="1200" b="1" baseline="0" dirty="0" smtClean="0"/>
              <a:t>veřejnou správu za službu veřejnosti</a:t>
            </a:r>
            <a:r>
              <a:rPr lang="cs-CZ" sz="1200" baseline="0" dirty="0" smtClean="0"/>
              <a:t>. Dobrá správa se projevuje jak v chování celého úřadu, tak i v chování jednotlivého úředníka. Ve vztahu ke „službě veřejnosti“ je pak třeba dobrou správu chápat způsobem, že jednotlivá ustavení zákona není možné vykládat proti pravidlu, že smyslem úřadu je především poskytovat adresátům veřejné správy potřebnou součinnost. Z textu § 4 odst. 1 věty druhé (každý, kdo plní úkoly vyplývající z působnosti správního orgánu, má povinnost se k dotčeným osobám chovat zdvořile a podle možností jim vycházet vstříc) vyplývá </a:t>
            </a:r>
            <a:r>
              <a:rPr lang="cs-CZ" sz="1200" b="1" baseline="0" dirty="0" smtClean="0"/>
              <a:t>chápání dobré správy jako požadavku na úředníky dodržovat určitý etický kodex svého chování</a:t>
            </a:r>
            <a:r>
              <a:rPr lang="cs-CZ" sz="1200" baseline="0" dirty="0" smtClean="0"/>
              <a:t>. Tuto zásadu však nelze chápat způsobem, že samotné porušení zdvořilostních norem by mohlo vést k nezákonnosti rozhodnutí ve věci. V tomto případě by se muselo jednat o natolik neetické chování, že by to vzbuzovalo vážnou pochybnost např. o nestrannosti správního orgánu nebo o tom, že správní orgán poskytl dotčené osobě potřebnou součinnost k uplatnění jejich procesních práv. Z tohoto pohledu platí tato zásada vlastně jen subsidiárně. Vůči běžnému nevhodnému chování úředních osob je možné se bránit podáním stížnosti podle § 175.</a:t>
            </a:r>
          </a:p>
          <a:p>
            <a:r>
              <a:rPr lang="cs-CZ" sz="1200" baseline="0" dirty="0" smtClean="0"/>
              <a:t>Ustanovení § 8 odst. 2 vyjadřuje, že </a:t>
            </a:r>
            <a:r>
              <a:rPr lang="cs-CZ" sz="1200" b="1" baseline="0" dirty="0" smtClean="0"/>
              <a:t>princip dobré správy má svůj odraz také ve vztazích mezi správními orgány</a:t>
            </a:r>
            <a:r>
              <a:rPr lang="cs-CZ" sz="1200" baseline="0" dirty="0" smtClean="0"/>
              <a:t>. Správní řád předpokládá, že si v zájmu adresátů veřejné správy poskytují správní orgány </a:t>
            </a:r>
            <a:r>
              <a:rPr lang="cs-CZ" sz="1200" b="1" baseline="0" dirty="0" smtClean="0"/>
              <a:t>navzájem součinnost</a:t>
            </a:r>
            <a:r>
              <a:rPr lang="cs-CZ" sz="1200" baseline="0" dirty="0" smtClean="0"/>
              <a:t>.</a:t>
            </a:r>
          </a:p>
          <a:p>
            <a:r>
              <a:rPr lang="cs-CZ" sz="1200" baseline="0" dirty="0" smtClean="0"/>
              <a:t>Typickým příkladem poskytnutí součinnosti je </a:t>
            </a:r>
            <a:r>
              <a:rPr lang="cs-CZ" sz="1200" b="1" baseline="0" dirty="0" smtClean="0"/>
              <a:t>správně uváděné dožádání, poskytnutí stanoviska apod</a:t>
            </a:r>
            <a:r>
              <a:rPr lang="cs-CZ" sz="1200" baseline="0" dirty="0" smtClean="0"/>
              <a:t>. </a:t>
            </a:r>
            <a:r>
              <a:rPr lang="cs-CZ" sz="1200" b="1" baseline="0" dirty="0" smtClean="0"/>
              <a:t>Ustanovení znalce</a:t>
            </a:r>
            <a:r>
              <a:rPr lang="cs-CZ" sz="1200" baseline="0" dirty="0" smtClean="0"/>
              <a:t> je krajním případem pro situace, kdy si správní orgán sám, případně ani za pomoci stanoviska jiného správního orgánu, není schopen o určité věci udělat názor.</a:t>
            </a:r>
          </a:p>
          <a:p>
            <a:r>
              <a:rPr lang="cs-CZ" sz="1200" baseline="0" dirty="0" smtClean="0"/>
              <a:t>-----------------------------------------------------------------------------------------------------------------------------------------------</a:t>
            </a:r>
          </a:p>
          <a:p>
            <a:r>
              <a:rPr lang="cs-CZ" sz="1200" baseline="0" dirty="0" smtClean="0"/>
              <a:t>Zásada </a:t>
            </a:r>
            <a:r>
              <a:rPr lang="cs-CZ" sz="1200" b="1" baseline="0" dirty="0" smtClean="0"/>
              <a:t>součinnosti s dotčenými osobami</a:t>
            </a:r>
            <a:r>
              <a:rPr lang="cs-CZ" sz="1200" baseline="0" dirty="0" smtClean="0"/>
              <a:t> je vyjádřena v § 4 odst. 2 až 4 a § 6 odst. 2. </a:t>
            </a:r>
          </a:p>
          <a:p>
            <a:r>
              <a:rPr lang="cs-CZ" sz="1200" baseline="0" dirty="0" smtClean="0"/>
              <a:t>Ustanovení § 4 odst. 2 se týká poučovací povinnosti. </a:t>
            </a:r>
            <a:r>
              <a:rPr lang="cs-CZ" sz="1200" b="1" baseline="0" dirty="0" smtClean="0"/>
              <a:t>Poučovací povinnost</a:t>
            </a:r>
            <a:r>
              <a:rPr lang="cs-CZ" sz="1200" baseline="0" dirty="0" smtClean="0"/>
              <a:t> je zde vymezena poměrně široce (poučuje se nejen o procesních, ale rovněž o hmotných právech).</a:t>
            </a:r>
          </a:p>
          <a:p>
            <a:r>
              <a:rPr lang="cs-CZ" sz="1200" b="1" baseline="0" dirty="0" smtClean="0"/>
              <a:t>Tento princip je zúžen následujícím způsobem:</a:t>
            </a:r>
            <a:endParaRPr lang="cs-CZ" sz="1200" baseline="0" dirty="0" smtClean="0"/>
          </a:p>
          <a:p>
            <a:r>
              <a:rPr lang="cs-CZ" sz="1200" baseline="0" dirty="0" smtClean="0"/>
              <a:t>správní orgán poučuje pouze „v souvislosti se svým úkonem“, což je dáno z důvodu, že obecná poučovací (informační) povinnost je vyhrazena zákonu o svobodném přístupu k informacím (č. 106/1999 Sb.)</a:t>
            </a:r>
          </a:p>
          <a:p>
            <a:r>
              <a:rPr lang="cs-CZ" sz="1200" baseline="0" dirty="0" smtClean="0"/>
              <a:t>správní orgán poučuje pouze tehdy, „je-li to vzhledem k povaze úkonu a osobním poměrům dotčené osoby potřebné“ </a:t>
            </a:r>
          </a:p>
          <a:p>
            <a:r>
              <a:rPr lang="cs-CZ" sz="1200" baseline="0" dirty="0" smtClean="0"/>
              <a:t>Zvláštní význam má v tomto smyslu </a:t>
            </a:r>
            <a:r>
              <a:rPr lang="cs-CZ" sz="1200" b="1" baseline="0" dirty="0" smtClean="0"/>
              <a:t>právo účastníka být poučen o řádném opravném prostředku</a:t>
            </a:r>
            <a:r>
              <a:rPr lang="cs-CZ" sz="1200" baseline="0" dirty="0" smtClean="0"/>
              <a:t>. Nedodržení této poučovací povinnosti má totiž přímý důsledek pro řízení (viz § 83 odst. 2, podle kterého by se prodlužovaly lhůty pro podání odvolání). I když není nezbytnou náležitostí rozhodnutí </a:t>
            </a:r>
            <a:r>
              <a:rPr lang="cs-CZ" sz="1200" b="1" baseline="0" dirty="0" smtClean="0"/>
              <a:t>poučení o mimořádných opravných prostředcích</a:t>
            </a:r>
            <a:r>
              <a:rPr lang="cs-CZ" sz="1200" baseline="0" dirty="0" smtClean="0"/>
              <a:t>, neznamená to, že by nemohlo být učiněno. </a:t>
            </a:r>
            <a:r>
              <a:rPr lang="cs-CZ" sz="1200" b="1" baseline="0" dirty="0" smtClean="0"/>
              <a:t>Míru poučení</a:t>
            </a:r>
            <a:r>
              <a:rPr lang="cs-CZ" sz="1200" baseline="0" dirty="0" smtClean="0"/>
              <a:t> je třeba zvážit s ohledem na dotčenou osobu: menší poučení bude zpravidla stačit advokátovi než osobě se základním vzděláním. Neznamená to však, že by osoby s právním vzděláním neměly být vůbec poučovány. Znamená to jen, že je třeba vždy posoudit okolnosti a složitost daného případu ve vztahu ke konkrétním účastníkům řízení.</a:t>
            </a:r>
          </a:p>
          <a:p>
            <a:r>
              <a:rPr lang="cs-CZ" sz="1200" baseline="0" dirty="0" smtClean="0"/>
              <a:t>------------------------------------------------------------------------------------------------------------------------------------------------</a:t>
            </a:r>
          </a:p>
          <a:p>
            <a:r>
              <a:rPr lang="cs-CZ" sz="1200" baseline="0" dirty="0" smtClean="0"/>
              <a:t>Zásada </a:t>
            </a:r>
            <a:r>
              <a:rPr lang="cs-CZ" sz="1200" b="1" baseline="0" dirty="0" smtClean="0"/>
              <a:t>preference smírného řešení</a:t>
            </a:r>
            <a:r>
              <a:rPr lang="cs-CZ" sz="1200" baseline="0" dirty="0" smtClean="0"/>
              <a:t> podle § 5 je specifická zásada, která je odlišná od smíru, jež lze uzavřít ve sporném řízení. V tomto ustanovení se totiž jedná o </a:t>
            </a:r>
            <a:r>
              <a:rPr lang="cs-CZ" sz="1200" b="1" baseline="0" dirty="0" smtClean="0"/>
              <a:t>„procesní smír“ </a:t>
            </a:r>
            <a:r>
              <a:rPr lang="cs-CZ" sz="1200" baseline="0" dirty="0" smtClean="0"/>
              <a:t>např. o rozporech ve skutkových tvrzeních, které by mohly plynout z příliš odborného vyjadřování správního orgánu apod. Při vedení řízení by mělo být postupováno zejména způsobem, aby dotčené osoby mohly mít oprávněný pocit spravedlivého procesu.</a:t>
            </a:r>
          </a:p>
          <a:p>
            <a:r>
              <a:rPr lang="cs-CZ" sz="1200" baseline="0" dirty="0" smtClean="0"/>
              <a:t>Zásada </a:t>
            </a:r>
            <a:r>
              <a:rPr lang="cs-CZ" sz="1200" b="1" baseline="0" dirty="0" smtClean="0"/>
              <a:t>rychlosti řízení</a:t>
            </a:r>
            <a:r>
              <a:rPr lang="cs-CZ" sz="1200" baseline="0" dirty="0" smtClean="0"/>
              <a:t> stanoví, že je třeba postupovat tak, aby v řízení nevznikaly zbytečné průtahy. Tato zásada je konkretizována např. v § 71, kde jsou stanoveny lhůty pro vydání rozhodnutí, a týká se jí i možnost uplatnění ochrany před nečinností (§ 80), nejsou-li tyto lhůty dodrženy. Nestanoví-li zákon konkrétní lhůtu k provedení úkonu, provede se takový úkon bez zbytečných průtahů, nebo ve lhůtě přiměřené povaze úkonu.</a:t>
            </a:r>
          </a:p>
          <a:p>
            <a:r>
              <a:rPr lang="cs-CZ" sz="1200" baseline="0" dirty="0" smtClean="0"/>
              <a:t>Se zásadou rychlosti řízení souvisí rovněž zásada </a:t>
            </a:r>
            <a:r>
              <a:rPr lang="cs-CZ" sz="1200" b="1" baseline="0" dirty="0" smtClean="0"/>
              <a:t>hospodárnosti řízení (procesní ekonomie)</a:t>
            </a:r>
            <a:r>
              <a:rPr lang="cs-CZ" sz="1200" baseline="0" dirty="0" smtClean="0"/>
              <a:t>, která stanoví, že nikomu (tedy ani správnímu orgánu, ani účastníkům řízení, svědkům apod.) nemají vznikat zbytečné náklady. Je tedy na zvážení správního orgánu, zda nařídí místní šetření, vypracování znaleckého posudku, zda předvolá další svědky, popř. jakou stanoví lhůtu pro provedení konkrétního úkonu. Dodržen musí být také princip minimálního zatěžování osob.</a:t>
            </a:r>
          </a:p>
          <a:p>
            <a:endParaRPr lang="cs-CZ" sz="1200" baseline="0" dirty="0" smtClean="0"/>
          </a:p>
          <a:p>
            <a:endParaRPr lang="cs-CZ" sz="1200" baseline="0" dirty="0"/>
          </a:p>
        </p:txBody>
      </p:sp>
      <p:sp>
        <p:nvSpPr>
          <p:cNvPr id="4" name="Zástupný symbol pro číslo snímku 3"/>
          <p:cNvSpPr>
            <a:spLocks noGrp="1"/>
          </p:cNvSpPr>
          <p:nvPr>
            <p:ph type="sldNum" sz="quarter" idx="10"/>
          </p:nvPr>
        </p:nvSpPr>
        <p:spPr/>
        <p:txBody>
          <a:bodyPr/>
          <a:lstStyle/>
          <a:p>
            <a:fld id="{4C61B42F-2114-4995-A8DA-ED89A25493B7}" type="slidenum">
              <a:rPr lang="cs-CZ" smtClean="0"/>
              <a:pPr/>
              <a:t>7</a:t>
            </a:fld>
            <a:endParaRPr lang="cs-CZ"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fontScale="70000" lnSpcReduction="20000"/>
          </a:bodyPr>
          <a:lstStyle/>
          <a:p>
            <a:r>
              <a:rPr lang="cs-CZ" b="1" dirty="0" smtClean="0"/>
              <a:t>Část čtvrtá správního řádu se vztahuje na tzv. "neformální správní řízení", tedy na:</a:t>
            </a:r>
            <a:endParaRPr lang="cs-CZ" dirty="0" smtClean="0"/>
          </a:p>
          <a:p>
            <a:r>
              <a:rPr lang="cs-CZ" dirty="0" smtClean="0"/>
              <a:t>vydávání vyjádření </a:t>
            </a:r>
          </a:p>
          <a:p>
            <a:r>
              <a:rPr lang="cs-CZ" dirty="0" smtClean="0"/>
              <a:t>vydávání osvědčení (například o rodném čísle) </a:t>
            </a:r>
          </a:p>
          <a:p>
            <a:r>
              <a:rPr lang="cs-CZ" dirty="0" smtClean="0"/>
              <a:t>provádění ověření </a:t>
            </a:r>
          </a:p>
          <a:p>
            <a:pPr lvl="1"/>
            <a:r>
              <a:rPr lang="cs-CZ" dirty="0" smtClean="0"/>
              <a:t>vidimaci - ověřování shody kopie s listinou </a:t>
            </a:r>
          </a:p>
          <a:p>
            <a:pPr lvl="1"/>
            <a:r>
              <a:rPr lang="cs-CZ" dirty="0" smtClean="0"/>
              <a:t>legalizaci - ověřování pravosti podpisu </a:t>
            </a:r>
          </a:p>
          <a:p>
            <a:r>
              <a:rPr lang="cs-CZ" dirty="0" smtClean="0"/>
              <a:t>vydávání sdělení </a:t>
            </a:r>
          </a:p>
          <a:p>
            <a:r>
              <a:rPr lang="cs-CZ" dirty="0" smtClean="0"/>
              <a:t>jiné úkony podle § 158 odst. 1 při postupu podle správního řádu, které však nejsou konkrétně upraveny v dalších částech zákona </a:t>
            </a:r>
          </a:p>
          <a:p>
            <a:r>
              <a:rPr lang="cs-CZ" dirty="0" smtClean="0"/>
              <a:t>další úkony podle § 177 odst. 2 (činěné zejména podle zvláštních zákonů), na které se nevztahují ustanovení o správním řízení (viz též úprava stížností v § 175) </a:t>
            </a:r>
          </a:p>
          <a:p>
            <a:r>
              <a:rPr lang="cs-CZ" b="1" dirty="0" smtClean="0"/>
              <a:t>Ustanovení § 154 stanoví, podle jakých ustanovení postupuje správní orgán při provádění těchto úkonů. Jedná se především o:</a:t>
            </a:r>
            <a:endParaRPr lang="cs-CZ" dirty="0" smtClean="0"/>
          </a:p>
          <a:p>
            <a:r>
              <a:rPr lang="cs-CZ" dirty="0" smtClean="0"/>
              <a:t>úpravu základních zásad, které je třeba použít také v těchto případech </a:t>
            </a:r>
          </a:p>
          <a:p>
            <a:r>
              <a:rPr lang="cs-CZ" dirty="0" smtClean="0"/>
              <a:t>obdobné použití ustanovení o: </a:t>
            </a:r>
          </a:p>
          <a:p>
            <a:pPr lvl="1"/>
            <a:r>
              <a:rPr lang="cs-CZ" dirty="0" smtClean="0"/>
              <a:t>určování příslušnosti správních orgánů </a:t>
            </a:r>
          </a:p>
          <a:p>
            <a:pPr lvl="1"/>
            <a:r>
              <a:rPr lang="cs-CZ" dirty="0" smtClean="0"/>
              <a:t>určování jednacího jazyka </a:t>
            </a:r>
          </a:p>
          <a:p>
            <a:pPr lvl="1"/>
            <a:r>
              <a:rPr lang="cs-CZ" dirty="0" smtClean="0"/>
              <a:t>doručování </a:t>
            </a:r>
          </a:p>
          <a:p>
            <a:pPr lvl="1"/>
            <a:r>
              <a:rPr lang="cs-CZ" dirty="0" smtClean="0"/>
              <a:t>posuzování procesní způsobilosti a zastupování (vyjma ustanovení o zastupování opatrovníkem) </a:t>
            </a:r>
          </a:p>
          <a:p>
            <a:pPr lvl="1"/>
            <a:r>
              <a:rPr lang="cs-CZ" dirty="0" smtClean="0"/>
              <a:t>náležitosti podání </a:t>
            </a:r>
          </a:p>
          <a:p>
            <a:pPr lvl="1"/>
            <a:r>
              <a:rPr lang="cs-CZ" dirty="0" smtClean="0"/>
              <a:t>obecná ustanovení o počítání času </a:t>
            </a:r>
          </a:p>
          <a:p>
            <a:pPr lvl="1"/>
            <a:r>
              <a:rPr lang="cs-CZ" dirty="0" smtClean="0"/>
              <a:t>možnosti provádět pořádková opatření v podobě ukládání pokut a vykázání z místa konání úkonu </a:t>
            </a:r>
          </a:p>
          <a:p>
            <a:pPr lvl="1"/>
            <a:r>
              <a:rPr lang="cs-CZ" dirty="0" smtClean="0"/>
              <a:t>řízení před kolegiálním orgánem </a:t>
            </a:r>
          </a:p>
          <a:p>
            <a:pPr lvl="1"/>
            <a:r>
              <a:rPr lang="cs-CZ" dirty="0" smtClean="0"/>
              <a:t>podávání vysvětlení </a:t>
            </a:r>
          </a:p>
          <a:p>
            <a:pPr lvl="1"/>
            <a:r>
              <a:rPr lang="cs-CZ" dirty="0" smtClean="0"/>
              <a:t>další související ustanovení části třetí </a:t>
            </a:r>
          </a:p>
          <a:p>
            <a:r>
              <a:rPr lang="cs-CZ" dirty="0" smtClean="0"/>
              <a:t>tedy o § 10 - § 16, § 19 - § 26, § 29 - § 31, § 33 - § 35, § 37, § 40, § 62, § 63, § 134, § 137, § 142 odst. 1 a 2. </a:t>
            </a:r>
          </a:p>
          <a:p>
            <a:r>
              <a:rPr lang="cs-CZ" b="1" dirty="0" smtClean="0"/>
              <a:t>Vysvětlení jednotlivých ustanovení (těchto paragrafů) naleznete v následující, tj. ve třetí kapitole.</a:t>
            </a:r>
            <a:endParaRPr lang="cs-CZ" dirty="0" smtClean="0"/>
          </a:p>
          <a:p>
            <a:r>
              <a:rPr lang="cs-CZ" dirty="0" smtClean="0"/>
              <a:t>Nepoužijí se ustanovení o:</a:t>
            </a:r>
          </a:p>
          <a:p>
            <a:r>
              <a:rPr lang="cs-CZ" dirty="0" smtClean="0"/>
              <a:t>dokazování </a:t>
            </a:r>
          </a:p>
          <a:p>
            <a:r>
              <a:rPr lang="cs-CZ" dirty="0" smtClean="0"/>
              <a:t>vydávání rozhodnutí a s tím související opatření proti nečinnosti </a:t>
            </a:r>
          </a:p>
          <a:p>
            <a:r>
              <a:rPr lang="cs-CZ" dirty="0" smtClean="0"/>
              <a:t>vedení spisu </a:t>
            </a:r>
          </a:p>
          <a:p>
            <a:r>
              <a:rPr lang="cs-CZ" dirty="0" smtClean="0"/>
              <a:t>nahlížení do spisu atd. </a:t>
            </a:r>
          </a:p>
          <a:p>
            <a:r>
              <a:rPr lang="cs-CZ" dirty="0" smtClean="0"/>
              <a:t>Přiměřeně je však možné použít i další (v § 154 neuvedená) ustanovení správního řádu, pokud by to bylo vzhledem k okolnostem daného úkonu potřeba.</a:t>
            </a:r>
          </a:p>
          <a:p>
            <a:r>
              <a:rPr lang="cs-CZ" dirty="0" smtClean="0"/>
              <a:t>Podle § 155 odst. 1 platí, že jestliže to nevylučuje povaha vyjádření, osvědčení, sdělení, zejména není-li zapotřebí zkoumat skutkový stav nebo čerpat z evidence vedené určitým správním orgánem, může ho vydat nebo učinit kterýkoli věcně příslušný správní orgán. Toto ustanovení se však použije pouze tehdy, pokud zvláštní právní předpis nestanoví jinak.</a:t>
            </a:r>
          </a:p>
          <a:p>
            <a:r>
              <a:rPr lang="cs-CZ" dirty="0" smtClean="0"/>
              <a:t>Ačkoli se </a:t>
            </a:r>
            <a:r>
              <a:rPr lang="cs-CZ" b="1" dirty="0" smtClean="0"/>
              <a:t>na část čtvrtou (tedy na “neformální správní řízení“) nevztahují ustanovení o lhůtách pro vydávání rozhodnutí</a:t>
            </a:r>
            <a:r>
              <a:rPr lang="cs-CZ" dirty="0" smtClean="0"/>
              <a:t> (neboť se zde rozhodnutí zásadně nevydávají),</a:t>
            </a:r>
            <a:r>
              <a:rPr lang="cs-CZ" b="1" dirty="0" smtClean="0"/>
              <a:t> musí být také tyto úkony prováděny v souladu se zásadou rychlosti a hospodárnosti tak, aby nedocházelo ke zbytečným průtahům</a:t>
            </a:r>
            <a:r>
              <a:rPr lang="cs-CZ" dirty="0" smtClean="0"/>
              <a:t>.</a:t>
            </a:r>
          </a:p>
          <a:p>
            <a:r>
              <a:rPr lang="cs-CZ" dirty="0" smtClean="0"/>
              <a:t>Jsou-li tedy splněny předpoklady k provedení požadovaného úkonu, správní orgán tento úkon bez dalšího provede. Pokud správní orgán zjistí, že nelze vydat vyjádření nebo osvědčení, provést ověření nebo učinit sdělení, je povinen o tom písemně uvědomit dotčenou osobu a sdělit jí důvody, které k tomuto závěru vedly, ovšem pouze tehdy, pokud o to tato osoba požádá.</a:t>
            </a:r>
          </a:p>
          <a:p>
            <a:endParaRPr lang="cs-CZ" dirty="0"/>
          </a:p>
        </p:txBody>
      </p:sp>
      <p:sp>
        <p:nvSpPr>
          <p:cNvPr id="4" name="Zástupný symbol pro číslo snímku 3"/>
          <p:cNvSpPr>
            <a:spLocks noGrp="1"/>
          </p:cNvSpPr>
          <p:nvPr>
            <p:ph type="sldNum" sz="quarter" idx="10"/>
          </p:nvPr>
        </p:nvSpPr>
        <p:spPr/>
        <p:txBody>
          <a:bodyPr/>
          <a:lstStyle/>
          <a:p>
            <a:fld id="{4C61B42F-2114-4995-A8DA-ED89A25493B7}" type="slidenum">
              <a:rPr lang="cs-CZ" smtClean="0"/>
              <a:pPr/>
              <a:t>8</a:t>
            </a:fld>
            <a:endParaRPr lang="cs-CZ"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r>
              <a:rPr lang="cs-CZ" dirty="0" smtClean="0"/>
              <a:t>V případě provádění úkonů podle části čtvrté může dojít k tomu, že tyto úkony trpí vadami.</a:t>
            </a:r>
            <a:r>
              <a:rPr lang="cs-CZ" b="1" dirty="0" smtClean="0"/>
              <a:t> Vady mohou být dvojího charakteru:</a:t>
            </a:r>
            <a:endParaRPr lang="cs-CZ" dirty="0" smtClean="0"/>
          </a:p>
          <a:p>
            <a:r>
              <a:rPr lang="cs-CZ" dirty="0" smtClean="0"/>
              <a:t>a) Může se jednat o</a:t>
            </a:r>
            <a:r>
              <a:rPr lang="cs-CZ" b="1" dirty="0" smtClean="0"/>
              <a:t> vady, které lze opravit</a:t>
            </a:r>
            <a:r>
              <a:rPr lang="cs-CZ" dirty="0" smtClean="0"/>
              <a:t>, aniž tím bude způsobena újma některé z dotčených osob. Takové vady správní orgán </a:t>
            </a:r>
            <a:r>
              <a:rPr lang="cs-CZ" b="1" dirty="0" smtClean="0"/>
              <a:t>opraví</a:t>
            </a:r>
            <a:r>
              <a:rPr lang="cs-CZ" dirty="0" smtClean="0"/>
              <a:t> pouze formou usnesení, které se poznamená do spisu.</a:t>
            </a:r>
          </a:p>
          <a:p>
            <a:r>
              <a:rPr lang="cs-CZ" dirty="0" smtClean="0"/>
              <a:t>b) Pokud by šlo o </a:t>
            </a:r>
            <a:r>
              <a:rPr lang="cs-CZ" b="1" dirty="0" smtClean="0"/>
              <a:t>vady závažnějšího charakteru</a:t>
            </a:r>
            <a:r>
              <a:rPr lang="cs-CZ" dirty="0" smtClean="0"/>
              <a:t>, kdy by poskytnuté vyjádření, osvědčení nebo sdělení bylo v rozporu s právními předpisy nebo jehož oprava by nebyla podle předchozí vety možná, příslušný správní orgán je usnesením, které se oznamuje,</a:t>
            </a:r>
            <a:r>
              <a:rPr lang="cs-CZ" b="1" dirty="0" smtClean="0"/>
              <a:t> zruší</a:t>
            </a:r>
            <a:r>
              <a:rPr lang="cs-CZ" dirty="0" smtClean="0"/>
              <a:t>, a to s účinky ode dne, kdy bylo zrušované vyjádření nebo osvědčení vydáno nebo sdělení učiněno. Takovéto zrušující usnesení lze vydat po dobu, po kterou trvají účinky vyjádření, osvědčení nebo sdělení, protože po této době by již jeho vydání postrádalo smysl.</a:t>
            </a:r>
          </a:p>
          <a:p>
            <a:r>
              <a:rPr lang="cs-CZ" dirty="0" smtClean="0"/>
              <a:t>Pokud by vyjádření, osvědčení, sdělení nebo nicotné rozhodnutí splňovalo náležitosti jiného úkonu, mohlo by dojít k takzvané </a:t>
            </a:r>
            <a:r>
              <a:rPr lang="cs-CZ" b="1" dirty="0" smtClean="0"/>
              <a:t>konverzi</a:t>
            </a:r>
            <a:r>
              <a:rPr lang="cs-CZ" dirty="0" smtClean="0"/>
              <a:t> a správní orgán by mohl usnesením prohlásit, že tento úkon je tím úkonem, jehož náležitosti splňuje.</a:t>
            </a:r>
          </a:p>
          <a:p>
            <a:r>
              <a:rPr lang="cs-CZ" dirty="0" smtClean="0"/>
              <a:t>Podmínkou však je, aby:</a:t>
            </a:r>
          </a:p>
          <a:p>
            <a:r>
              <a:rPr lang="cs-CZ" dirty="0" smtClean="0"/>
              <a:t>byl správní orgán příslušný vydat nebo uskutečnit oba předmětné úkony </a:t>
            </a:r>
          </a:p>
          <a:p>
            <a:r>
              <a:rPr lang="cs-CZ" dirty="0" smtClean="0"/>
              <a:t>tím nebyla způsobena újma žádné z dotčených osob </a:t>
            </a:r>
            <a:endParaRPr lang="cs-CZ" dirty="0"/>
          </a:p>
        </p:txBody>
      </p:sp>
      <p:sp>
        <p:nvSpPr>
          <p:cNvPr id="4" name="Zástupný symbol pro číslo snímku 3"/>
          <p:cNvSpPr>
            <a:spLocks noGrp="1"/>
          </p:cNvSpPr>
          <p:nvPr>
            <p:ph type="sldNum" sz="quarter" idx="10"/>
          </p:nvPr>
        </p:nvSpPr>
        <p:spPr/>
        <p:txBody>
          <a:bodyPr/>
          <a:lstStyle/>
          <a:p>
            <a:fld id="{4C61B42F-2114-4995-A8DA-ED89A25493B7}" type="slidenum">
              <a:rPr lang="cs-CZ" smtClean="0"/>
              <a:pPr/>
              <a:t>9</a:t>
            </a:fld>
            <a:endParaRPr lang="cs-CZ"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spTree>
      <p:nvGrpSpPr>
        <p:cNvPr id="1" name=""/>
        <p:cNvGrpSpPr/>
        <p:nvPr/>
      </p:nvGrpSpPr>
      <p:grpSpPr>
        <a:xfrm>
          <a:off x="0" y="0"/>
          <a:ext cx="0" cy="0"/>
          <a:chOff x="0" y="0"/>
          <a:chExt cx="0" cy="0"/>
        </a:xfrm>
      </p:grpSpPr>
      <p:sp>
        <p:nvSpPr>
          <p:cNvPr id="10" name="Pravoúhlý trojúhelník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Nadpis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cs-CZ" smtClean="0"/>
              <a:t>Klepnutím lze upravit styl předlohy nadpisů.</a:t>
            </a:r>
            <a:endParaRPr kumimoji="0" lang="en-US"/>
          </a:p>
        </p:txBody>
      </p:sp>
      <p:sp>
        <p:nvSpPr>
          <p:cNvPr id="17" name="Podnadpis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cs-CZ" smtClean="0"/>
              <a:t>Klepnutím lze upravit styl předlohy podnadpisů.</a:t>
            </a:r>
            <a:endParaRPr kumimoji="0" lang="en-US"/>
          </a:p>
        </p:txBody>
      </p:sp>
      <p:grpSp>
        <p:nvGrpSpPr>
          <p:cNvPr id="2" name="Skupina 1"/>
          <p:cNvGrpSpPr/>
          <p:nvPr/>
        </p:nvGrpSpPr>
        <p:grpSpPr>
          <a:xfrm>
            <a:off x="-3765" y="4953000"/>
            <a:ext cx="9147765" cy="1912088"/>
            <a:chOff x="-3765" y="4832896"/>
            <a:chExt cx="9147765" cy="2032192"/>
          </a:xfrm>
        </p:grpSpPr>
        <p:sp>
          <p:nvSpPr>
            <p:cNvPr id="7" name="Volný tvar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Volný tvar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Volný tvar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Přímá spojovací čára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Zástupný symbol pro datum 29"/>
          <p:cNvSpPr>
            <a:spLocks noGrp="1"/>
          </p:cNvSpPr>
          <p:nvPr>
            <p:ph type="dt" sz="half" idx="10"/>
          </p:nvPr>
        </p:nvSpPr>
        <p:spPr/>
        <p:txBody>
          <a:bodyPr/>
          <a:lstStyle>
            <a:lvl1pPr>
              <a:defRPr>
                <a:solidFill>
                  <a:srgbClr val="FFFFFF"/>
                </a:solidFill>
              </a:defRPr>
            </a:lvl1pPr>
            <a:extLst/>
          </a:lstStyle>
          <a:p>
            <a:fld id="{6E7AA627-03EF-4388-8B5F-D0E892796FAA}" type="datetimeFigureOut">
              <a:rPr lang="cs-CZ" smtClean="0"/>
              <a:pPr/>
              <a:t>8.6.2011</a:t>
            </a:fld>
            <a:endParaRPr lang="cs-CZ" dirty="0"/>
          </a:p>
        </p:txBody>
      </p:sp>
      <p:sp>
        <p:nvSpPr>
          <p:cNvPr id="19" name="Zástupný symbol pro zápatí 18"/>
          <p:cNvSpPr>
            <a:spLocks noGrp="1"/>
          </p:cNvSpPr>
          <p:nvPr>
            <p:ph type="ftr" sz="quarter" idx="11"/>
          </p:nvPr>
        </p:nvSpPr>
        <p:spPr/>
        <p:txBody>
          <a:bodyPr/>
          <a:lstStyle>
            <a:lvl1pPr>
              <a:defRPr>
                <a:solidFill>
                  <a:schemeClr val="accent1">
                    <a:tint val="20000"/>
                  </a:schemeClr>
                </a:solidFill>
              </a:defRPr>
            </a:lvl1pPr>
            <a:extLst/>
          </a:lstStyle>
          <a:p>
            <a:endParaRPr lang="cs-CZ" dirty="0"/>
          </a:p>
        </p:txBody>
      </p:sp>
      <p:sp>
        <p:nvSpPr>
          <p:cNvPr id="27" name="Zástupný symbol pro číslo snímku 26"/>
          <p:cNvSpPr>
            <a:spLocks noGrp="1"/>
          </p:cNvSpPr>
          <p:nvPr>
            <p:ph type="sldNum" sz="quarter" idx="12"/>
          </p:nvPr>
        </p:nvSpPr>
        <p:spPr/>
        <p:txBody>
          <a:bodyPr/>
          <a:lstStyle>
            <a:lvl1pPr>
              <a:defRPr>
                <a:solidFill>
                  <a:srgbClr val="FFFFFF"/>
                </a:solidFill>
              </a:defRPr>
            </a:lvl1pPr>
            <a:extLst/>
          </a:lstStyle>
          <a:p>
            <a:fld id="{A77690BD-26A7-4614-94FE-5802A9C6B4B2}" type="slidenum">
              <a:rPr lang="cs-CZ" smtClean="0"/>
              <a:pPr/>
              <a:t>‹#›</a:t>
            </a:fld>
            <a:endParaRPr lang="cs-CZ"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extLst/>
          </a:lstStyle>
          <a:p>
            <a:r>
              <a:rPr kumimoji="0" lang="cs-CZ" smtClean="0"/>
              <a:t>Klepnutím lze upravit styl předlohy nadpisů.</a:t>
            </a:r>
            <a:endParaRPr kumimoji="0" lang="en-US"/>
          </a:p>
        </p:txBody>
      </p:sp>
      <p:sp>
        <p:nvSpPr>
          <p:cNvPr id="3" name="Zástupný symbol pro svislý text 2"/>
          <p:cNvSpPr>
            <a:spLocks noGrp="1"/>
          </p:cNvSpPr>
          <p:nvPr>
            <p:ph type="body" orient="vert" idx="1"/>
          </p:nvPr>
        </p:nvSpPr>
        <p:spPr>
          <a:xfrm>
            <a:off x="457200" y="1481329"/>
            <a:ext cx="8229600" cy="4386071"/>
          </a:xfrm>
        </p:spPr>
        <p:txBody>
          <a:bodyPr vert="eaVert"/>
          <a:lstStyle>
            <a:extLst/>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datum 3"/>
          <p:cNvSpPr>
            <a:spLocks noGrp="1"/>
          </p:cNvSpPr>
          <p:nvPr>
            <p:ph type="dt" sz="half" idx="10"/>
          </p:nvPr>
        </p:nvSpPr>
        <p:spPr/>
        <p:txBody>
          <a:bodyPr/>
          <a:lstStyle>
            <a:extLst/>
          </a:lstStyle>
          <a:p>
            <a:fld id="{6E7AA627-03EF-4388-8B5F-D0E892796FAA}" type="datetimeFigureOut">
              <a:rPr lang="cs-CZ" smtClean="0"/>
              <a:pPr/>
              <a:t>8.6.2011</a:t>
            </a:fld>
            <a:endParaRPr lang="cs-CZ" dirty="0"/>
          </a:p>
        </p:txBody>
      </p:sp>
      <p:sp>
        <p:nvSpPr>
          <p:cNvPr id="5" name="Zástupný symbol pro zápatí 4"/>
          <p:cNvSpPr>
            <a:spLocks noGrp="1"/>
          </p:cNvSpPr>
          <p:nvPr>
            <p:ph type="ftr" sz="quarter" idx="11"/>
          </p:nvPr>
        </p:nvSpPr>
        <p:spPr/>
        <p:txBody>
          <a:bodyPr/>
          <a:lstStyle>
            <a:extLst/>
          </a:lstStyle>
          <a:p>
            <a:endParaRPr lang="cs-CZ" dirty="0"/>
          </a:p>
        </p:txBody>
      </p:sp>
      <p:sp>
        <p:nvSpPr>
          <p:cNvPr id="6" name="Zástupný symbol pro číslo snímku 5"/>
          <p:cNvSpPr>
            <a:spLocks noGrp="1"/>
          </p:cNvSpPr>
          <p:nvPr>
            <p:ph type="sldNum" sz="quarter" idx="12"/>
          </p:nvPr>
        </p:nvSpPr>
        <p:spPr/>
        <p:txBody>
          <a:bodyPr/>
          <a:lstStyle>
            <a:extLst/>
          </a:lstStyle>
          <a:p>
            <a:fld id="{A77690BD-26A7-4614-94FE-5802A9C6B4B2}" type="slidenum">
              <a:rPr lang="cs-CZ" smtClean="0"/>
              <a:pPr/>
              <a:t>‹#›</a:t>
            </a:fld>
            <a:endParaRPr lang="cs-CZ"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844013" y="274640"/>
            <a:ext cx="1777470" cy="5592761"/>
          </a:xfrm>
        </p:spPr>
        <p:txBody>
          <a:bodyPr vert="eaVert"/>
          <a:lstStyle>
            <a:extLst/>
          </a:lstStyle>
          <a:p>
            <a:r>
              <a:rPr kumimoji="0" lang="cs-CZ" smtClean="0"/>
              <a:t>Klepnutím lze upravit styl předlohy nadpisů.</a:t>
            </a:r>
            <a:endParaRPr kumimoji="0" lang="en-US"/>
          </a:p>
        </p:txBody>
      </p:sp>
      <p:sp>
        <p:nvSpPr>
          <p:cNvPr id="3" name="Zástupný symbol pro svislý text 2"/>
          <p:cNvSpPr>
            <a:spLocks noGrp="1"/>
          </p:cNvSpPr>
          <p:nvPr>
            <p:ph type="body" orient="vert" idx="1"/>
          </p:nvPr>
        </p:nvSpPr>
        <p:spPr>
          <a:xfrm>
            <a:off x="457200" y="274641"/>
            <a:ext cx="6324600" cy="5592760"/>
          </a:xfrm>
        </p:spPr>
        <p:txBody>
          <a:bodyPr vert="eaVert"/>
          <a:lstStyle>
            <a:extLst/>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datum 3"/>
          <p:cNvSpPr>
            <a:spLocks noGrp="1"/>
          </p:cNvSpPr>
          <p:nvPr>
            <p:ph type="dt" sz="half" idx="10"/>
          </p:nvPr>
        </p:nvSpPr>
        <p:spPr/>
        <p:txBody>
          <a:bodyPr/>
          <a:lstStyle>
            <a:extLst/>
          </a:lstStyle>
          <a:p>
            <a:fld id="{6E7AA627-03EF-4388-8B5F-D0E892796FAA}" type="datetimeFigureOut">
              <a:rPr lang="cs-CZ" smtClean="0"/>
              <a:pPr/>
              <a:t>8.6.2011</a:t>
            </a:fld>
            <a:endParaRPr lang="cs-CZ" dirty="0"/>
          </a:p>
        </p:txBody>
      </p:sp>
      <p:sp>
        <p:nvSpPr>
          <p:cNvPr id="5" name="Zástupný symbol pro zápatí 4"/>
          <p:cNvSpPr>
            <a:spLocks noGrp="1"/>
          </p:cNvSpPr>
          <p:nvPr>
            <p:ph type="ftr" sz="quarter" idx="11"/>
          </p:nvPr>
        </p:nvSpPr>
        <p:spPr/>
        <p:txBody>
          <a:bodyPr/>
          <a:lstStyle>
            <a:extLst/>
          </a:lstStyle>
          <a:p>
            <a:endParaRPr lang="cs-CZ" dirty="0"/>
          </a:p>
        </p:txBody>
      </p:sp>
      <p:sp>
        <p:nvSpPr>
          <p:cNvPr id="6" name="Zástupný symbol pro číslo snímku 5"/>
          <p:cNvSpPr>
            <a:spLocks noGrp="1"/>
          </p:cNvSpPr>
          <p:nvPr>
            <p:ph type="sldNum" sz="quarter" idx="12"/>
          </p:nvPr>
        </p:nvSpPr>
        <p:spPr/>
        <p:txBody>
          <a:bodyPr/>
          <a:lstStyle>
            <a:extLst/>
          </a:lstStyle>
          <a:p>
            <a:fld id="{A77690BD-26A7-4614-94FE-5802A9C6B4B2}" type="slidenum">
              <a:rPr lang="cs-CZ" smtClean="0"/>
              <a:pPr/>
              <a:t>‹#›</a:t>
            </a:fld>
            <a:endParaRPr lang="cs-CZ"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3" name="Zástupný symbol pro obsah 2"/>
          <p:cNvSpPr>
            <a:spLocks noGrp="1"/>
          </p:cNvSpPr>
          <p:nvPr>
            <p:ph idx="1"/>
          </p:nvPr>
        </p:nvSpPr>
        <p:spPr/>
        <p:txBody>
          <a:bodyPr/>
          <a:lstStyle>
            <a:extLst/>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datum 3"/>
          <p:cNvSpPr>
            <a:spLocks noGrp="1"/>
          </p:cNvSpPr>
          <p:nvPr>
            <p:ph type="dt" sz="half" idx="10"/>
          </p:nvPr>
        </p:nvSpPr>
        <p:spPr/>
        <p:txBody>
          <a:bodyPr/>
          <a:lstStyle>
            <a:extLst/>
          </a:lstStyle>
          <a:p>
            <a:fld id="{6E7AA627-03EF-4388-8B5F-D0E892796FAA}" type="datetimeFigureOut">
              <a:rPr lang="cs-CZ" smtClean="0"/>
              <a:pPr/>
              <a:t>8.6.2011</a:t>
            </a:fld>
            <a:endParaRPr lang="cs-CZ" dirty="0"/>
          </a:p>
        </p:txBody>
      </p:sp>
      <p:sp>
        <p:nvSpPr>
          <p:cNvPr id="5" name="Zástupný symbol pro zápatí 4"/>
          <p:cNvSpPr>
            <a:spLocks noGrp="1"/>
          </p:cNvSpPr>
          <p:nvPr>
            <p:ph type="ftr" sz="quarter" idx="11"/>
          </p:nvPr>
        </p:nvSpPr>
        <p:spPr/>
        <p:txBody>
          <a:bodyPr/>
          <a:lstStyle>
            <a:extLst/>
          </a:lstStyle>
          <a:p>
            <a:endParaRPr lang="cs-CZ" dirty="0"/>
          </a:p>
        </p:txBody>
      </p:sp>
      <p:sp>
        <p:nvSpPr>
          <p:cNvPr id="6" name="Zástupný symbol pro číslo snímku 5"/>
          <p:cNvSpPr>
            <a:spLocks noGrp="1"/>
          </p:cNvSpPr>
          <p:nvPr>
            <p:ph type="sldNum" sz="quarter" idx="12"/>
          </p:nvPr>
        </p:nvSpPr>
        <p:spPr/>
        <p:txBody>
          <a:bodyPr/>
          <a:lstStyle>
            <a:extLst/>
          </a:lstStyle>
          <a:p>
            <a:fld id="{A77690BD-26A7-4614-94FE-5802A9C6B4B2}" type="slidenum">
              <a:rPr lang="cs-CZ" smtClean="0"/>
              <a:pPr/>
              <a:t>‹#›</a:t>
            </a:fld>
            <a:endParaRPr lang="cs-CZ" dirty="0"/>
          </a:p>
        </p:txBody>
      </p:sp>
      <p:sp>
        <p:nvSpPr>
          <p:cNvPr id="7" name="Nadpis 6"/>
          <p:cNvSpPr>
            <a:spLocks noGrp="1"/>
          </p:cNvSpPr>
          <p:nvPr>
            <p:ph type="title"/>
          </p:nvPr>
        </p:nvSpPr>
        <p:spPr/>
        <p:txBody>
          <a:bodyPr rtlCol="0"/>
          <a:lstStyle>
            <a:extLst/>
          </a:lstStyle>
          <a:p>
            <a:r>
              <a:rPr kumimoji="0" lang="cs-CZ" smtClean="0"/>
              <a:t>Klepnutím lze upravit styl předlohy nadpisů.</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bg>
      <p:bgRef idx="1002">
        <a:schemeClr val="bg1"/>
      </p:bgRef>
    </p:bg>
    <p:spTree>
      <p:nvGrpSpPr>
        <p:cNvPr id="1" name=""/>
        <p:cNvGrpSpPr/>
        <p:nvPr/>
      </p:nvGrpSpPr>
      <p:grpSpPr>
        <a:xfrm>
          <a:off x="0" y="0"/>
          <a:ext cx="0" cy="0"/>
          <a:chOff x="0" y="0"/>
          <a:chExt cx="0" cy="0"/>
        </a:xfrm>
      </p:grpSpPr>
      <p:sp>
        <p:nvSpPr>
          <p:cNvPr id="2" name="Nadpis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cs-CZ" smtClean="0"/>
              <a:t>Klepnutím lze upravit styl předlohy nadpisů.</a:t>
            </a:r>
            <a:endParaRPr kumimoji="0" lang="en-US"/>
          </a:p>
        </p:txBody>
      </p:sp>
      <p:sp>
        <p:nvSpPr>
          <p:cNvPr id="3" name="Zástupný symbol pro text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cs-CZ" smtClean="0"/>
              <a:t>Klepnutím lze upravit styly předlohy textu.</a:t>
            </a:r>
          </a:p>
        </p:txBody>
      </p:sp>
      <p:sp>
        <p:nvSpPr>
          <p:cNvPr id="4" name="Zástupný symbol pro datum 3"/>
          <p:cNvSpPr>
            <a:spLocks noGrp="1"/>
          </p:cNvSpPr>
          <p:nvPr>
            <p:ph type="dt" sz="half" idx="10"/>
          </p:nvPr>
        </p:nvSpPr>
        <p:spPr/>
        <p:txBody>
          <a:bodyPr/>
          <a:lstStyle>
            <a:extLst/>
          </a:lstStyle>
          <a:p>
            <a:fld id="{6E7AA627-03EF-4388-8B5F-D0E892796FAA}" type="datetimeFigureOut">
              <a:rPr lang="cs-CZ" smtClean="0"/>
              <a:pPr/>
              <a:t>8.6.2011</a:t>
            </a:fld>
            <a:endParaRPr lang="cs-CZ" dirty="0"/>
          </a:p>
        </p:txBody>
      </p:sp>
      <p:sp>
        <p:nvSpPr>
          <p:cNvPr id="5" name="Zástupný symbol pro zápatí 4"/>
          <p:cNvSpPr>
            <a:spLocks noGrp="1"/>
          </p:cNvSpPr>
          <p:nvPr>
            <p:ph type="ftr" sz="quarter" idx="11"/>
          </p:nvPr>
        </p:nvSpPr>
        <p:spPr/>
        <p:txBody>
          <a:bodyPr/>
          <a:lstStyle>
            <a:extLst/>
          </a:lstStyle>
          <a:p>
            <a:endParaRPr lang="cs-CZ" dirty="0"/>
          </a:p>
        </p:txBody>
      </p:sp>
      <p:sp>
        <p:nvSpPr>
          <p:cNvPr id="6" name="Zástupný symbol pro číslo snímku 5"/>
          <p:cNvSpPr>
            <a:spLocks noGrp="1"/>
          </p:cNvSpPr>
          <p:nvPr>
            <p:ph type="sldNum" sz="quarter" idx="12"/>
          </p:nvPr>
        </p:nvSpPr>
        <p:spPr/>
        <p:txBody>
          <a:bodyPr/>
          <a:lstStyle>
            <a:extLst/>
          </a:lstStyle>
          <a:p>
            <a:fld id="{A77690BD-26A7-4614-94FE-5802A9C6B4B2}" type="slidenum">
              <a:rPr lang="cs-CZ" smtClean="0"/>
              <a:pPr/>
              <a:t>‹#›</a:t>
            </a:fld>
            <a:endParaRPr lang="cs-CZ" dirty="0"/>
          </a:p>
        </p:txBody>
      </p:sp>
      <p:sp>
        <p:nvSpPr>
          <p:cNvPr id="7" name="Dvojitá šipka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Dvojitá šipka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bg>
      <p:bgRef idx="1002">
        <a:schemeClr val="bg1"/>
      </p:bgRef>
    </p:bg>
    <p:spTree>
      <p:nvGrpSpPr>
        <p:cNvPr id="1" name=""/>
        <p:cNvGrpSpPr/>
        <p:nvPr/>
      </p:nvGrpSpPr>
      <p:grpSpPr>
        <a:xfrm>
          <a:off x="0" y="0"/>
          <a:ext cx="0" cy="0"/>
          <a:chOff x="0" y="0"/>
          <a:chExt cx="0" cy="0"/>
        </a:xfrm>
      </p:grpSpPr>
      <p:sp>
        <p:nvSpPr>
          <p:cNvPr id="3" name="Zástupný symbol pro obsah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obsah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5" name="Zástupný symbol pro datum 4"/>
          <p:cNvSpPr>
            <a:spLocks noGrp="1"/>
          </p:cNvSpPr>
          <p:nvPr>
            <p:ph type="dt" sz="half" idx="10"/>
          </p:nvPr>
        </p:nvSpPr>
        <p:spPr/>
        <p:txBody>
          <a:bodyPr/>
          <a:lstStyle>
            <a:extLst/>
          </a:lstStyle>
          <a:p>
            <a:fld id="{6E7AA627-03EF-4388-8B5F-D0E892796FAA}" type="datetimeFigureOut">
              <a:rPr lang="cs-CZ" smtClean="0"/>
              <a:pPr/>
              <a:t>8.6.2011</a:t>
            </a:fld>
            <a:endParaRPr lang="cs-CZ" dirty="0"/>
          </a:p>
        </p:txBody>
      </p:sp>
      <p:sp>
        <p:nvSpPr>
          <p:cNvPr id="6" name="Zástupný symbol pro zápatí 5"/>
          <p:cNvSpPr>
            <a:spLocks noGrp="1"/>
          </p:cNvSpPr>
          <p:nvPr>
            <p:ph type="ftr" sz="quarter" idx="11"/>
          </p:nvPr>
        </p:nvSpPr>
        <p:spPr/>
        <p:txBody>
          <a:bodyPr/>
          <a:lstStyle>
            <a:extLst/>
          </a:lstStyle>
          <a:p>
            <a:endParaRPr lang="cs-CZ" dirty="0"/>
          </a:p>
        </p:txBody>
      </p:sp>
      <p:sp>
        <p:nvSpPr>
          <p:cNvPr id="7" name="Zástupný symbol pro číslo snímku 6"/>
          <p:cNvSpPr>
            <a:spLocks noGrp="1"/>
          </p:cNvSpPr>
          <p:nvPr>
            <p:ph type="sldNum" sz="quarter" idx="12"/>
          </p:nvPr>
        </p:nvSpPr>
        <p:spPr/>
        <p:txBody>
          <a:bodyPr/>
          <a:lstStyle>
            <a:extLst/>
          </a:lstStyle>
          <a:p>
            <a:fld id="{A77690BD-26A7-4614-94FE-5802A9C6B4B2}" type="slidenum">
              <a:rPr lang="cs-CZ" smtClean="0"/>
              <a:pPr/>
              <a:t>‹#›</a:t>
            </a:fld>
            <a:endParaRPr lang="cs-CZ" dirty="0"/>
          </a:p>
        </p:txBody>
      </p:sp>
      <p:sp>
        <p:nvSpPr>
          <p:cNvPr id="8" name="Nadpis 7"/>
          <p:cNvSpPr>
            <a:spLocks noGrp="1"/>
          </p:cNvSpPr>
          <p:nvPr>
            <p:ph type="title"/>
          </p:nvPr>
        </p:nvSpPr>
        <p:spPr/>
        <p:txBody>
          <a:bodyPr rtlCol="0"/>
          <a:lstStyle>
            <a:extLst/>
          </a:lstStyle>
          <a:p>
            <a:r>
              <a:rPr kumimoji="0" lang="cs-CZ" smtClean="0"/>
              <a:t>Klepnutím lze upravit styl předlohy nadpisů.</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Porovnání">
    <p:bg>
      <p:bgRef idx="1003">
        <a:schemeClr val="bg1"/>
      </p:bgRef>
    </p:bg>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8229600" cy="1143000"/>
          </a:xfrm>
        </p:spPr>
        <p:txBody>
          <a:bodyPr anchor="ctr"/>
          <a:lstStyle>
            <a:lvl1pPr>
              <a:defRPr/>
            </a:lvl1pPr>
            <a:extLst/>
          </a:lstStyle>
          <a:p>
            <a:r>
              <a:rPr kumimoji="0" lang="cs-CZ" smtClean="0"/>
              <a:t>Klepnutím lze upravit styl předlohy nadpisů.</a:t>
            </a:r>
            <a:endParaRPr kumimoji="0" lang="en-US"/>
          </a:p>
        </p:txBody>
      </p:sp>
      <p:sp>
        <p:nvSpPr>
          <p:cNvPr id="3" name="Zástupný symbol pro text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cs-CZ" smtClean="0"/>
              <a:t>Klepnutím lze upravit styly předlohy textu.</a:t>
            </a:r>
          </a:p>
        </p:txBody>
      </p:sp>
      <p:sp>
        <p:nvSpPr>
          <p:cNvPr id="4" name="Zástupný symbol pro text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cs-CZ" smtClean="0"/>
              <a:t>Klepnutím lze upravit styly předlohy textu.</a:t>
            </a:r>
          </a:p>
        </p:txBody>
      </p:sp>
      <p:sp>
        <p:nvSpPr>
          <p:cNvPr id="5" name="Zástupný symbol pro obsah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6" name="Zástupný symbol pro obsah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7" name="Zástupný symbol pro datum 6"/>
          <p:cNvSpPr>
            <a:spLocks noGrp="1"/>
          </p:cNvSpPr>
          <p:nvPr>
            <p:ph type="dt" sz="half" idx="10"/>
          </p:nvPr>
        </p:nvSpPr>
        <p:spPr/>
        <p:txBody>
          <a:bodyPr/>
          <a:lstStyle>
            <a:extLst/>
          </a:lstStyle>
          <a:p>
            <a:fld id="{6E7AA627-03EF-4388-8B5F-D0E892796FAA}" type="datetimeFigureOut">
              <a:rPr lang="cs-CZ" smtClean="0"/>
              <a:pPr/>
              <a:t>8.6.2011</a:t>
            </a:fld>
            <a:endParaRPr lang="cs-CZ" dirty="0"/>
          </a:p>
        </p:txBody>
      </p:sp>
      <p:sp>
        <p:nvSpPr>
          <p:cNvPr id="8" name="Zástupný symbol pro zápatí 7"/>
          <p:cNvSpPr>
            <a:spLocks noGrp="1"/>
          </p:cNvSpPr>
          <p:nvPr>
            <p:ph type="ftr" sz="quarter" idx="11"/>
          </p:nvPr>
        </p:nvSpPr>
        <p:spPr/>
        <p:txBody>
          <a:bodyPr/>
          <a:lstStyle>
            <a:extLst/>
          </a:lstStyle>
          <a:p>
            <a:endParaRPr lang="cs-CZ" dirty="0"/>
          </a:p>
        </p:txBody>
      </p:sp>
      <p:sp>
        <p:nvSpPr>
          <p:cNvPr id="9" name="Zástupný symbol pro číslo snímku 8"/>
          <p:cNvSpPr>
            <a:spLocks noGrp="1"/>
          </p:cNvSpPr>
          <p:nvPr>
            <p:ph type="sldNum" sz="quarter" idx="12"/>
          </p:nvPr>
        </p:nvSpPr>
        <p:spPr/>
        <p:txBody>
          <a:bodyPr/>
          <a:lstStyle>
            <a:extLst/>
          </a:lstStyle>
          <a:p>
            <a:fld id="{A77690BD-26A7-4614-94FE-5802A9C6B4B2}" type="slidenum">
              <a:rPr lang="cs-CZ" smtClean="0"/>
              <a:pPr/>
              <a:t>‹#›</a:t>
            </a:fld>
            <a:endParaRPr lang="cs-CZ" dirty="0"/>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bg>
      <p:bgRef idx="1002">
        <a:schemeClr val="bg1"/>
      </p:bgRef>
    </p:bg>
    <p:spTree>
      <p:nvGrpSpPr>
        <p:cNvPr id="1" name=""/>
        <p:cNvGrpSpPr/>
        <p:nvPr/>
      </p:nvGrpSpPr>
      <p:grpSpPr>
        <a:xfrm>
          <a:off x="0" y="0"/>
          <a:ext cx="0" cy="0"/>
          <a:chOff x="0" y="0"/>
          <a:chExt cx="0" cy="0"/>
        </a:xfrm>
      </p:grpSpPr>
      <p:sp>
        <p:nvSpPr>
          <p:cNvPr id="3" name="Zástupný symbol pro datum 2"/>
          <p:cNvSpPr>
            <a:spLocks noGrp="1"/>
          </p:cNvSpPr>
          <p:nvPr>
            <p:ph type="dt" sz="half" idx="10"/>
          </p:nvPr>
        </p:nvSpPr>
        <p:spPr/>
        <p:txBody>
          <a:bodyPr/>
          <a:lstStyle>
            <a:extLst/>
          </a:lstStyle>
          <a:p>
            <a:fld id="{6E7AA627-03EF-4388-8B5F-D0E892796FAA}" type="datetimeFigureOut">
              <a:rPr lang="cs-CZ" smtClean="0"/>
              <a:pPr/>
              <a:t>8.6.2011</a:t>
            </a:fld>
            <a:endParaRPr lang="cs-CZ" dirty="0"/>
          </a:p>
        </p:txBody>
      </p:sp>
      <p:sp>
        <p:nvSpPr>
          <p:cNvPr id="4" name="Zástupný symbol pro zápatí 3"/>
          <p:cNvSpPr>
            <a:spLocks noGrp="1"/>
          </p:cNvSpPr>
          <p:nvPr>
            <p:ph type="ftr" sz="quarter" idx="11"/>
          </p:nvPr>
        </p:nvSpPr>
        <p:spPr/>
        <p:txBody>
          <a:bodyPr/>
          <a:lstStyle>
            <a:extLst/>
          </a:lstStyle>
          <a:p>
            <a:endParaRPr lang="cs-CZ" dirty="0"/>
          </a:p>
        </p:txBody>
      </p:sp>
      <p:sp>
        <p:nvSpPr>
          <p:cNvPr id="5" name="Zástupný symbol pro číslo snímku 4"/>
          <p:cNvSpPr>
            <a:spLocks noGrp="1"/>
          </p:cNvSpPr>
          <p:nvPr>
            <p:ph type="sldNum" sz="quarter" idx="12"/>
          </p:nvPr>
        </p:nvSpPr>
        <p:spPr/>
        <p:txBody>
          <a:bodyPr/>
          <a:lstStyle>
            <a:extLst/>
          </a:lstStyle>
          <a:p>
            <a:fld id="{A77690BD-26A7-4614-94FE-5802A9C6B4B2}" type="slidenum">
              <a:rPr lang="cs-CZ" smtClean="0"/>
              <a:pPr/>
              <a:t>‹#›</a:t>
            </a:fld>
            <a:endParaRPr lang="cs-CZ" dirty="0"/>
          </a:p>
        </p:txBody>
      </p:sp>
      <p:sp>
        <p:nvSpPr>
          <p:cNvPr id="6" name="Nadpis 5"/>
          <p:cNvSpPr>
            <a:spLocks noGrp="1"/>
          </p:cNvSpPr>
          <p:nvPr>
            <p:ph type="title"/>
          </p:nvPr>
        </p:nvSpPr>
        <p:spPr/>
        <p:txBody>
          <a:bodyPr rtlCol="0"/>
          <a:lstStyle>
            <a:extLst/>
          </a:lstStyle>
          <a:p>
            <a:r>
              <a:rPr kumimoji="0" lang="cs-CZ" smtClean="0"/>
              <a:t>Klepnutím lze upravit styl předlohy nadpisů.</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extLst/>
          </a:lstStyle>
          <a:p>
            <a:fld id="{6E7AA627-03EF-4388-8B5F-D0E892796FAA}" type="datetimeFigureOut">
              <a:rPr lang="cs-CZ" smtClean="0"/>
              <a:pPr/>
              <a:t>8.6.2011</a:t>
            </a:fld>
            <a:endParaRPr lang="cs-CZ" dirty="0"/>
          </a:p>
        </p:txBody>
      </p:sp>
      <p:sp>
        <p:nvSpPr>
          <p:cNvPr id="3" name="Zástupný symbol pro zápatí 2"/>
          <p:cNvSpPr>
            <a:spLocks noGrp="1"/>
          </p:cNvSpPr>
          <p:nvPr>
            <p:ph type="ftr" sz="quarter" idx="11"/>
          </p:nvPr>
        </p:nvSpPr>
        <p:spPr/>
        <p:txBody>
          <a:bodyPr/>
          <a:lstStyle>
            <a:extLst/>
          </a:lstStyle>
          <a:p>
            <a:endParaRPr lang="cs-CZ" dirty="0"/>
          </a:p>
        </p:txBody>
      </p:sp>
      <p:sp>
        <p:nvSpPr>
          <p:cNvPr id="4" name="Zástupný symbol pro číslo snímku 3"/>
          <p:cNvSpPr>
            <a:spLocks noGrp="1"/>
          </p:cNvSpPr>
          <p:nvPr>
            <p:ph type="sldNum" sz="quarter" idx="12"/>
          </p:nvPr>
        </p:nvSpPr>
        <p:spPr/>
        <p:txBody>
          <a:bodyPr/>
          <a:lstStyle>
            <a:extLst/>
          </a:lstStyle>
          <a:p>
            <a:fld id="{A77690BD-26A7-4614-94FE-5802A9C6B4B2}" type="slidenum">
              <a:rPr lang="cs-CZ" smtClean="0"/>
              <a:pPr/>
              <a:t>‹#›</a:t>
            </a:fld>
            <a:endParaRPr lang="cs-CZ"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bsah s titulkem">
    <p:bg>
      <p:bgRef idx="1003">
        <a:schemeClr val="bg1"/>
      </p:bgRef>
    </p:bg>
    <p:spTree>
      <p:nvGrpSpPr>
        <p:cNvPr id="1" name=""/>
        <p:cNvGrpSpPr/>
        <p:nvPr/>
      </p:nvGrpSpPr>
      <p:grpSpPr>
        <a:xfrm>
          <a:off x="0" y="0"/>
          <a:ext cx="0" cy="0"/>
          <a:chOff x="0" y="0"/>
          <a:chExt cx="0" cy="0"/>
        </a:xfrm>
      </p:grpSpPr>
      <p:sp>
        <p:nvSpPr>
          <p:cNvPr id="2" name="Nadpis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cs-CZ" smtClean="0"/>
              <a:t>Klepnutím lze upravit styl předlohy nadpisů.</a:t>
            </a:r>
            <a:endParaRPr kumimoji="0" lang="en-US"/>
          </a:p>
        </p:txBody>
      </p:sp>
      <p:sp>
        <p:nvSpPr>
          <p:cNvPr id="3" name="Zástupný symbol pro text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cs-CZ" smtClean="0"/>
              <a:t>Klepnutím lze upravit styly předlohy textu.</a:t>
            </a:r>
          </a:p>
        </p:txBody>
      </p:sp>
      <p:sp>
        <p:nvSpPr>
          <p:cNvPr id="4" name="Zástupný symbol pro obsah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5" name="Zástupný symbol pro datum 4"/>
          <p:cNvSpPr>
            <a:spLocks noGrp="1"/>
          </p:cNvSpPr>
          <p:nvPr>
            <p:ph type="dt" sz="half" idx="10"/>
          </p:nvPr>
        </p:nvSpPr>
        <p:spPr>
          <a:xfrm>
            <a:off x="6727032" y="6407944"/>
            <a:ext cx="1920240" cy="365760"/>
          </a:xfrm>
        </p:spPr>
        <p:txBody>
          <a:bodyPr/>
          <a:lstStyle>
            <a:extLst/>
          </a:lstStyle>
          <a:p>
            <a:fld id="{6E7AA627-03EF-4388-8B5F-D0E892796FAA}" type="datetimeFigureOut">
              <a:rPr lang="cs-CZ" smtClean="0"/>
              <a:pPr/>
              <a:t>8.6.2011</a:t>
            </a:fld>
            <a:endParaRPr lang="cs-CZ" dirty="0"/>
          </a:p>
        </p:txBody>
      </p:sp>
      <p:sp>
        <p:nvSpPr>
          <p:cNvPr id="6" name="Zástupný symbol pro zápatí 5"/>
          <p:cNvSpPr>
            <a:spLocks noGrp="1"/>
          </p:cNvSpPr>
          <p:nvPr>
            <p:ph type="ftr" sz="quarter" idx="11"/>
          </p:nvPr>
        </p:nvSpPr>
        <p:spPr/>
        <p:txBody>
          <a:bodyPr/>
          <a:lstStyle>
            <a:extLst/>
          </a:lstStyle>
          <a:p>
            <a:endParaRPr lang="cs-CZ" dirty="0"/>
          </a:p>
        </p:txBody>
      </p:sp>
      <p:sp>
        <p:nvSpPr>
          <p:cNvPr id="7" name="Zástupný symbol pro číslo snímku 6"/>
          <p:cNvSpPr>
            <a:spLocks noGrp="1"/>
          </p:cNvSpPr>
          <p:nvPr>
            <p:ph type="sldNum" sz="quarter" idx="12"/>
          </p:nvPr>
        </p:nvSpPr>
        <p:spPr/>
        <p:txBody>
          <a:bodyPr/>
          <a:lstStyle>
            <a:extLst/>
          </a:lstStyle>
          <a:p>
            <a:fld id="{A77690BD-26A7-4614-94FE-5802A9C6B4B2}" type="slidenum">
              <a:rPr lang="cs-CZ" smtClean="0"/>
              <a:pPr/>
              <a:t>‹#›</a:t>
            </a:fld>
            <a:endParaRPr lang="cs-CZ"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ek s titulkem">
    <p:bg>
      <p:bgRef idx="1002">
        <a:schemeClr val="bg1"/>
      </p:bgRef>
    </p:bg>
    <p:spTree>
      <p:nvGrpSpPr>
        <p:cNvPr id="1" name=""/>
        <p:cNvGrpSpPr/>
        <p:nvPr/>
      </p:nvGrpSpPr>
      <p:grpSpPr>
        <a:xfrm>
          <a:off x="0" y="0"/>
          <a:ext cx="0" cy="0"/>
          <a:chOff x="0" y="0"/>
          <a:chExt cx="0" cy="0"/>
        </a:xfrm>
      </p:grpSpPr>
      <p:sp>
        <p:nvSpPr>
          <p:cNvPr id="4" name="Zástupný symbol pro text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cs-CZ" smtClean="0"/>
              <a:t>Klepnutím lze upravit styly předlohy textu.</a:t>
            </a:r>
          </a:p>
        </p:txBody>
      </p:sp>
      <p:sp>
        <p:nvSpPr>
          <p:cNvPr id="3" name="Zástupný symbol pro obrázek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cs-CZ" smtClean="0"/>
              <a:t>Klepnutím na ikonu přidáte obrázek.</a:t>
            </a:r>
            <a:endParaRPr kumimoji="0" lang="en-US" dirty="0"/>
          </a:p>
        </p:txBody>
      </p:sp>
      <p:sp>
        <p:nvSpPr>
          <p:cNvPr id="5" name="Zástupný symbol pro datum 4"/>
          <p:cNvSpPr>
            <a:spLocks noGrp="1"/>
          </p:cNvSpPr>
          <p:nvPr>
            <p:ph type="dt" sz="half" idx="10"/>
          </p:nvPr>
        </p:nvSpPr>
        <p:spPr/>
        <p:txBody>
          <a:bodyPr/>
          <a:lstStyle>
            <a:lvl1pPr>
              <a:defRPr>
                <a:solidFill>
                  <a:schemeClr val="tx1"/>
                </a:solidFill>
              </a:defRPr>
            </a:lvl1pPr>
            <a:extLst/>
          </a:lstStyle>
          <a:p>
            <a:fld id="{6E7AA627-03EF-4388-8B5F-D0E892796FAA}" type="datetimeFigureOut">
              <a:rPr lang="cs-CZ" smtClean="0"/>
              <a:pPr/>
              <a:t>8.6.2011</a:t>
            </a:fld>
            <a:endParaRPr lang="cs-CZ" dirty="0"/>
          </a:p>
        </p:txBody>
      </p:sp>
      <p:sp>
        <p:nvSpPr>
          <p:cNvPr id="6" name="Zástupný symbol pro zápatí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cs-CZ" dirty="0"/>
          </a:p>
        </p:txBody>
      </p:sp>
      <p:sp>
        <p:nvSpPr>
          <p:cNvPr id="7" name="Zástupný symbol pro číslo snímku 6"/>
          <p:cNvSpPr>
            <a:spLocks noGrp="1"/>
          </p:cNvSpPr>
          <p:nvPr>
            <p:ph type="sldNum" sz="quarter" idx="12"/>
          </p:nvPr>
        </p:nvSpPr>
        <p:spPr/>
        <p:txBody>
          <a:bodyPr/>
          <a:lstStyle>
            <a:lvl1pPr>
              <a:defRPr>
                <a:solidFill>
                  <a:schemeClr val="tx1"/>
                </a:solidFill>
              </a:defRPr>
            </a:lvl1pPr>
            <a:extLst/>
          </a:lstStyle>
          <a:p>
            <a:fld id="{A77690BD-26A7-4614-94FE-5802A9C6B4B2}" type="slidenum">
              <a:rPr lang="cs-CZ" smtClean="0"/>
              <a:pPr/>
              <a:t>‹#›</a:t>
            </a:fld>
            <a:endParaRPr lang="cs-CZ" dirty="0"/>
          </a:p>
        </p:txBody>
      </p:sp>
      <p:sp>
        <p:nvSpPr>
          <p:cNvPr id="2" name="Nadpis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cs-CZ" smtClean="0"/>
              <a:t>Klepnutím lze upravit styl předlohy nadpisů.</a:t>
            </a:r>
            <a:endParaRPr kumimoji="0" lang="en-US"/>
          </a:p>
        </p:txBody>
      </p:sp>
      <p:sp>
        <p:nvSpPr>
          <p:cNvPr id="8" name="Volný tvar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Volný tvar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Pravoúhlý trojúhelník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Přímá spojovací čára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Dvojitá šipka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Dvojitá šipka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Volný tvar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Volný tvar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Pravoúhlý trojúhelník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Přímá spojovací čára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Zástupný symbol pro nadpis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cs-CZ" smtClean="0"/>
              <a:t>Klepnutím lze upravit styl předlohy nadpisů.</a:t>
            </a:r>
            <a:endParaRPr kumimoji="0" lang="en-US"/>
          </a:p>
        </p:txBody>
      </p:sp>
      <p:sp>
        <p:nvSpPr>
          <p:cNvPr id="30" name="Zástupný symbol pro text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cs-CZ" smtClean="0"/>
              <a:t>Klepnutím lze upravit styly předlohy textu.</a:t>
            </a:r>
          </a:p>
          <a:p>
            <a:pPr lvl="1" eaLnBrk="1" latinLnBrk="0" hangingPunct="1"/>
            <a:r>
              <a:rPr kumimoji="0" lang="cs-CZ" smtClean="0"/>
              <a:t>Druhá úroveň</a:t>
            </a:r>
          </a:p>
          <a:p>
            <a:pPr lvl="2" eaLnBrk="1" latinLnBrk="0" hangingPunct="1"/>
            <a:r>
              <a:rPr kumimoji="0" lang="cs-CZ" smtClean="0"/>
              <a:t>Třetí úroveň</a:t>
            </a:r>
          </a:p>
          <a:p>
            <a:pPr lvl="3" eaLnBrk="1" latinLnBrk="0" hangingPunct="1"/>
            <a:r>
              <a:rPr kumimoji="0" lang="cs-CZ" smtClean="0"/>
              <a:t>Čtvrtá úroveň</a:t>
            </a:r>
          </a:p>
          <a:p>
            <a:pPr lvl="4" eaLnBrk="1" latinLnBrk="0" hangingPunct="1"/>
            <a:r>
              <a:rPr kumimoji="0" lang="cs-CZ" smtClean="0"/>
              <a:t>Pátá úroveň</a:t>
            </a:r>
            <a:endParaRPr kumimoji="0" lang="en-US"/>
          </a:p>
        </p:txBody>
      </p:sp>
      <p:sp>
        <p:nvSpPr>
          <p:cNvPr id="10" name="Zástupný symbol pro datum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6E7AA627-03EF-4388-8B5F-D0E892796FAA}" type="datetimeFigureOut">
              <a:rPr lang="cs-CZ" smtClean="0"/>
              <a:pPr/>
              <a:t>8.6.2011</a:t>
            </a:fld>
            <a:endParaRPr lang="cs-CZ" dirty="0"/>
          </a:p>
        </p:txBody>
      </p:sp>
      <p:sp>
        <p:nvSpPr>
          <p:cNvPr id="22" name="Zástupný symbol pro zápatí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cs-CZ" dirty="0"/>
          </a:p>
        </p:txBody>
      </p:sp>
      <p:sp>
        <p:nvSpPr>
          <p:cNvPr id="18" name="Zástupný symbol pro číslo snímku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A77690BD-26A7-4614-94FE-5802A9C6B4B2}" type="slidenum">
              <a:rPr lang="cs-CZ" smtClean="0"/>
              <a:pPr/>
              <a:t>‹#›</a:t>
            </a:fld>
            <a:endParaRPr lang="cs-CZ" dirty="0"/>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8" Type="http://schemas.openxmlformats.org/officeDocument/2006/relationships/image" Target="../media/image2.jpeg"/><Relationship Id="rId3" Type="http://schemas.openxmlformats.org/officeDocument/2006/relationships/hyperlink" Target="http://elev.institutpraha.cz/obj/obsah_fck/eGON/POSTA/cp_Zakon_21_2006_o_overovani_shody.doc" TargetMode="External"/><Relationship Id="rId7" Type="http://schemas.openxmlformats.org/officeDocument/2006/relationships/hyperlink" Target="http://elev.institutpraha.cz/obj/obsah_fck/eGON/POSTA/cp_272_2000_overovani_lod.doc" TargetMode="External"/><Relationship Id="rId2" Type="http://schemas.openxmlformats.org/officeDocument/2006/relationships/notesSlide" Target="../notesSlides/notesSlide30.xml"/><Relationship Id="rId1" Type="http://schemas.openxmlformats.org/officeDocument/2006/relationships/slideLayout" Target="../slideLayouts/slideLayout2.xml"/><Relationship Id="rId6" Type="http://schemas.openxmlformats.org/officeDocument/2006/relationships/hyperlink" Target="http://elev.institutpraha.cz/obj/obsah_fck/eGON/POSTA/cp_358_1992%20_notarsky_rad.doc" TargetMode="External"/><Relationship Id="rId5" Type="http://schemas.openxmlformats.org/officeDocument/2006/relationships/hyperlink" Target="http://elev.institutpraha.cz/obj/obsah_fck/eGON/POSTA/CP_spravni_rad.doc" TargetMode="External"/><Relationship Id="rId4" Type="http://schemas.openxmlformats.org/officeDocument/2006/relationships/hyperlink" Target="http://elev.institutpraha.cz/obj/obsah_fck/eGON/POSTA/cp_Vyhlaska_36_2006_o_overovani_shody.doc" TargetMode="External"/></Relationships>
</file>

<file path=ppt/slides/_rels/slide3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Nadpis 1"/>
          <p:cNvSpPr txBox="1">
            <a:spLocks/>
          </p:cNvSpPr>
          <p:nvPr/>
        </p:nvSpPr>
        <p:spPr>
          <a:xfrm>
            <a:off x="395536" y="1219200"/>
            <a:ext cx="8352928" cy="37338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cs-CZ" sz="5400" b="0" i="0" u="none" strike="noStrike" kern="1200" cap="none" spc="0" normalizeH="0" baseline="0" noProof="0" dirty="0" smtClean="0">
                <a:ln>
                  <a:noFill/>
                </a:ln>
                <a:solidFill>
                  <a:schemeClr val="tx1"/>
                </a:solidFill>
                <a:effectLst/>
                <a:uLnTx/>
                <a:uFillTx/>
                <a:latin typeface="+mj-lt"/>
                <a:ea typeface="+mj-ea"/>
                <a:cs typeface="+mj-cs"/>
              </a:rPr>
              <a:t>Vidimace</a:t>
            </a:r>
          </a:p>
          <a:p>
            <a:pPr marL="0" marR="0" lvl="0" indent="0" algn="ctr" defTabSz="914400" rtl="0" eaLnBrk="1" fontAlgn="auto" latinLnBrk="0" hangingPunct="1">
              <a:lnSpc>
                <a:spcPct val="100000"/>
              </a:lnSpc>
              <a:spcBef>
                <a:spcPct val="0"/>
              </a:spcBef>
              <a:spcAft>
                <a:spcPts val="0"/>
              </a:spcAft>
              <a:buClrTx/>
              <a:buSzTx/>
              <a:buFontTx/>
              <a:buNone/>
              <a:tabLst/>
              <a:defRPr/>
            </a:pPr>
            <a:r>
              <a:rPr lang="cs-CZ" sz="5400" dirty="0" smtClean="0">
                <a:latin typeface="+mj-lt"/>
                <a:ea typeface="+mj-ea"/>
                <a:cs typeface="+mj-cs"/>
              </a:rPr>
              <a:t>Legalizace</a:t>
            </a: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cs-CZ" sz="5400" b="0" i="0" u="none" strike="noStrike" kern="1200" cap="none" spc="0" normalizeH="0" baseline="0" noProof="0" dirty="0" smtClean="0">
                <a:ln>
                  <a:noFill/>
                </a:ln>
                <a:solidFill>
                  <a:schemeClr val="tx1"/>
                </a:solidFill>
                <a:effectLst/>
                <a:uLnTx/>
                <a:uFillTx/>
                <a:latin typeface="+mj-lt"/>
                <a:ea typeface="+mj-ea"/>
                <a:cs typeface="+mj-cs"/>
              </a:rPr>
              <a:t>Správní řád</a:t>
            </a:r>
            <a:endParaRPr kumimoji="0" lang="cs-CZ" sz="5400" b="0" i="0" u="none" strike="noStrike" kern="1200" cap="none" spc="0" normalizeH="0" baseline="0" noProof="0" dirty="0">
              <a:ln>
                <a:noFill/>
              </a:ln>
              <a:solidFill>
                <a:schemeClr val="tx1"/>
              </a:solidFill>
              <a:effectLst/>
              <a:uLnTx/>
              <a:uFillTx/>
              <a:latin typeface="+mj-lt"/>
              <a:ea typeface="+mj-ea"/>
              <a:cs typeface="+mj-cs"/>
            </a:endParaRPr>
          </a:p>
        </p:txBody>
      </p:sp>
      <p:sp>
        <p:nvSpPr>
          <p:cNvPr id="13" name="Podnadpis 2"/>
          <p:cNvSpPr txBox="1">
            <a:spLocks/>
          </p:cNvSpPr>
          <p:nvPr/>
        </p:nvSpPr>
        <p:spPr>
          <a:xfrm>
            <a:off x="857224" y="6072206"/>
            <a:ext cx="7772400" cy="1199704"/>
          </a:xfrm>
          <a:prstGeom prst="rect">
            <a:avLst/>
          </a:prstGeom>
        </p:spPr>
        <p:txBody>
          <a:bodyPr vert="horz" lIns="91440" tIns="45720" rIns="91440" bIns="45720" rtlCol="0">
            <a:normAutofit/>
          </a:bodyPr>
          <a:lstStyle/>
          <a:p>
            <a:pPr marL="0" marR="0" lvl="0" indent="0" algn="r" defTabSz="914400" rtl="0" eaLnBrk="1" fontAlgn="auto" latinLnBrk="0" hangingPunct="1">
              <a:lnSpc>
                <a:spcPct val="100000"/>
              </a:lnSpc>
              <a:spcBef>
                <a:spcPct val="20000"/>
              </a:spcBef>
              <a:spcAft>
                <a:spcPts val="0"/>
              </a:spcAft>
              <a:buClrTx/>
              <a:buSzTx/>
              <a:buFont typeface="Arial" pitchFamily="34" charset="0"/>
              <a:buNone/>
              <a:tabLst/>
              <a:defRPr/>
            </a:pPr>
            <a:r>
              <a:rPr kumimoji="0" lang="cs-CZ" sz="3200" b="0" i="0" u="none" strike="noStrike" kern="1200" cap="none" spc="0" normalizeH="0" baseline="0" noProof="0" dirty="0" smtClean="0">
                <a:ln>
                  <a:noFill/>
                </a:ln>
                <a:solidFill>
                  <a:schemeClr val="bg1"/>
                </a:solidFill>
                <a:effectLst/>
                <a:uLnTx/>
                <a:uFillTx/>
                <a:latin typeface="+mn-lt"/>
                <a:ea typeface="+mn-ea"/>
                <a:cs typeface="+mn-cs"/>
              </a:rPr>
              <a:t>Bc. Jan Podloučka</a:t>
            </a:r>
            <a:endParaRPr kumimoji="0" lang="cs-CZ" sz="3200" b="0" i="0" u="none" strike="noStrike" kern="1200" cap="none" spc="0" normalizeH="0" baseline="0" noProof="0" dirty="0">
              <a:ln>
                <a:noFill/>
              </a:ln>
              <a:solidFill>
                <a:schemeClr val="bg1"/>
              </a:solidFill>
              <a:effectLst/>
              <a:uLnTx/>
              <a:uFillTx/>
              <a:latin typeface="+mn-lt"/>
              <a:ea typeface="+mn-ea"/>
              <a:cs typeface="+mn-cs"/>
            </a:endParaRPr>
          </a:p>
        </p:txBody>
      </p:sp>
      <p:pic>
        <p:nvPicPr>
          <p:cNvPr id="14" name="Obrázek 13" descr="esf_eu_oplzz_Podporujeme_horizontal_CMYK"/>
          <p:cNvPicPr/>
          <p:nvPr/>
        </p:nvPicPr>
        <p:blipFill>
          <a:blip r:embed="rId3" cstate="print"/>
          <a:srcRect/>
          <a:stretch>
            <a:fillRect/>
          </a:stretch>
        </p:blipFill>
        <p:spPr bwMode="auto">
          <a:xfrm>
            <a:off x="285720" y="214290"/>
            <a:ext cx="8643998" cy="89775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lnSpcReduction="10000"/>
          </a:bodyPr>
          <a:lstStyle/>
          <a:p>
            <a:pPr>
              <a:buNone/>
            </a:pPr>
            <a:r>
              <a:rPr lang="cs-CZ" dirty="0" smtClean="0"/>
              <a:t>Správní řád rozlišuje </a:t>
            </a:r>
            <a:r>
              <a:rPr lang="cs-CZ" b="1" dirty="0" smtClean="0"/>
              <a:t>tři skupiny účastníků:</a:t>
            </a:r>
          </a:p>
          <a:p>
            <a:pPr marL="624078" indent="-514350">
              <a:buFont typeface="+mj-lt"/>
              <a:buAutoNum type="arabicPeriod"/>
            </a:pPr>
            <a:r>
              <a:rPr lang="cs-CZ" b="1" dirty="0" smtClean="0"/>
              <a:t>v řízení o žádosti</a:t>
            </a:r>
            <a:r>
              <a:rPr lang="cs-CZ" dirty="0" smtClean="0"/>
              <a:t> jsou jimi </a:t>
            </a:r>
            <a:r>
              <a:rPr lang="cs-CZ" b="1" dirty="0" smtClean="0"/>
              <a:t>žadatel</a:t>
            </a:r>
            <a:r>
              <a:rPr lang="cs-CZ" dirty="0" smtClean="0"/>
              <a:t> a další </a:t>
            </a:r>
            <a:r>
              <a:rPr lang="cs-CZ" b="1" dirty="0" smtClean="0"/>
              <a:t>dotčené osoby  </a:t>
            </a:r>
            <a:r>
              <a:rPr lang="cs-CZ" dirty="0" smtClean="0"/>
              <a:t>nebo</a:t>
            </a:r>
            <a:r>
              <a:rPr lang="cs-CZ" b="1" dirty="0" smtClean="0"/>
              <a:t>  v řízení z moci úřední dotčené osoby</a:t>
            </a:r>
          </a:p>
          <a:p>
            <a:pPr marL="624078" indent="-514350">
              <a:buFont typeface="+mj-lt"/>
              <a:buAutoNum type="arabicPeriod"/>
            </a:pPr>
            <a:r>
              <a:rPr lang="cs-CZ" dirty="0" smtClean="0"/>
              <a:t>další dotčené osoby</a:t>
            </a:r>
          </a:p>
          <a:p>
            <a:pPr marL="624078" indent="-514350">
              <a:buFont typeface="+mj-lt"/>
              <a:buAutoNum type="arabicPeriod"/>
            </a:pPr>
            <a:r>
              <a:rPr lang="pl-PL" dirty="0" smtClean="0"/>
              <a:t>osoby, o kterých to stanoví zvláštní zákon</a:t>
            </a:r>
          </a:p>
          <a:p>
            <a:pPr marL="624078" indent="-514350">
              <a:buNone/>
            </a:pPr>
            <a:r>
              <a:rPr lang="cs-CZ" dirty="0" smtClean="0"/>
              <a:t>Formy zastoupení :</a:t>
            </a:r>
          </a:p>
          <a:p>
            <a:r>
              <a:rPr lang="cs-CZ" dirty="0" smtClean="0"/>
              <a:t>zákonné zastoupení </a:t>
            </a:r>
          </a:p>
          <a:p>
            <a:r>
              <a:rPr lang="cs-CZ" dirty="0" smtClean="0"/>
              <a:t>opatrovnictví </a:t>
            </a:r>
          </a:p>
          <a:p>
            <a:r>
              <a:rPr lang="cs-CZ" dirty="0" smtClean="0"/>
              <a:t>zastoupení na základě plné moci </a:t>
            </a:r>
          </a:p>
          <a:p>
            <a:r>
              <a:rPr lang="cs-CZ" dirty="0" smtClean="0"/>
              <a:t>společný zmocněnec a společný zástupce </a:t>
            </a:r>
          </a:p>
          <a:p>
            <a:pPr marL="624078" indent="-514350">
              <a:buNone/>
            </a:pPr>
            <a:endParaRPr lang="cs-CZ" dirty="0"/>
          </a:p>
        </p:txBody>
      </p:sp>
      <p:sp>
        <p:nvSpPr>
          <p:cNvPr id="3" name="Nadpis 2"/>
          <p:cNvSpPr>
            <a:spLocks noGrp="1"/>
          </p:cNvSpPr>
          <p:nvPr>
            <p:ph type="title"/>
          </p:nvPr>
        </p:nvSpPr>
        <p:spPr/>
        <p:txBody>
          <a:bodyPr>
            <a:normAutofit fontScale="90000"/>
          </a:bodyPr>
          <a:lstStyle/>
          <a:p>
            <a:r>
              <a:rPr lang="cs-CZ" dirty="0" smtClean="0"/>
              <a:t>Správní řád - Účastníci řízení a zastupování</a:t>
            </a:r>
            <a:endParaRPr lang="cs-CZ" dirty="0"/>
          </a:p>
        </p:txBody>
      </p:sp>
      <p:pic>
        <p:nvPicPr>
          <p:cNvPr id="4" name="Obrázek 3" descr="esf_eu_oplzz_Podporujeme_horizontal_CMYK"/>
          <p:cNvPicPr/>
          <p:nvPr/>
        </p:nvPicPr>
        <p:blipFill>
          <a:blip r:embed="rId3" cstate="print"/>
          <a:srcRect/>
          <a:stretch>
            <a:fillRect/>
          </a:stretch>
        </p:blipFill>
        <p:spPr bwMode="auto">
          <a:xfrm>
            <a:off x="3810000" y="6172200"/>
            <a:ext cx="4876800" cy="44055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fontScale="92500" lnSpcReduction="10000"/>
          </a:bodyPr>
          <a:lstStyle/>
          <a:p>
            <a:pPr>
              <a:buNone/>
            </a:pPr>
            <a:r>
              <a:rPr lang="cs-CZ" b="1" dirty="0" smtClean="0"/>
              <a:t>Správní </a:t>
            </a:r>
            <a:r>
              <a:rPr lang="cs-CZ" b="1" dirty="0" err="1" smtClean="0"/>
              <a:t>polatek</a:t>
            </a:r>
            <a:r>
              <a:rPr lang="cs-CZ" b="1" dirty="0" smtClean="0"/>
              <a:t> je</a:t>
            </a:r>
            <a:r>
              <a:rPr lang="cs-CZ" dirty="0" smtClean="0"/>
              <a:t> povinná nenávratná platba plynoucí do veřejných rozpočtů, za níž má poplatník nárok na ekvivalentní (rovnocenné) protiplnění ze strany správního orgánu, mající jednorázový a nahodilý charakter. V praxi to znamená, že okamžikem zaplacení poplatku správní orgán provede určitý úkon.</a:t>
            </a:r>
            <a:r>
              <a:rPr lang="cs-CZ" b="1" dirty="0" smtClean="0"/>
              <a:t> </a:t>
            </a:r>
            <a:endParaRPr lang="cs-CZ" dirty="0" smtClean="0"/>
          </a:p>
          <a:p>
            <a:pPr>
              <a:buNone/>
            </a:pPr>
            <a:r>
              <a:rPr lang="cs-CZ" b="1" dirty="0" smtClean="0"/>
              <a:t>Předmětem správního poplatku je</a:t>
            </a:r>
            <a:r>
              <a:rPr lang="cs-CZ" dirty="0" smtClean="0"/>
              <a:t> správní řízení upravené zvláštním právním předpisem a další činnost správního úřadu související s výkonem státní správy prováděné orgány moci výkonné České republiky a orgány územních samosprávných celků a orgány právnických osob, pokud vykonávají působnost v oblasti státní správy.</a:t>
            </a:r>
          </a:p>
          <a:p>
            <a:endParaRPr lang="cs-CZ" dirty="0"/>
          </a:p>
        </p:txBody>
      </p:sp>
      <p:sp>
        <p:nvSpPr>
          <p:cNvPr id="3" name="Nadpis 2"/>
          <p:cNvSpPr>
            <a:spLocks noGrp="1"/>
          </p:cNvSpPr>
          <p:nvPr>
            <p:ph type="title"/>
          </p:nvPr>
        </p:nvSpPr>
        <p:spPr/>
        <p:txBody>
          <a:bodyPr/>
          <a:lstStyle/>
          <a:p>
            <a:r>
              <a:rPr lang="cs-CZ" dirty="0" smtClean="0"/>
              <a:t>Správní řád – správní poplatky</a:t>
            </a:r>
            <a:endParaRPr lang="cs-CZ" dirty="0"/>
          </a:p>
        </p:txBody>
      </p:sp>
      <p:pic>
        <p:nvPicPr>
          <p:cNvPr id="4" name="Obrázek 3" descr="esf_eu_oplzz_Podporujeme_horizontal_CMYK"/>
          <p:cNvPicPr/>
          <p:nvPr/>
        </p:nvPicPr>
        <p:blipFill>
          <a:blip r:embed="rId3" cstate="print"/>
          <a:srcRect/>
          <a:stretch>
            <a:fillRect/>
          </a:stretch>
        </p:blipFill>
        <p:spPr bwMode="auto">
          <a:xfrm>
            <a:off x="3810000" y="6172200"/>
            <a:ext cx="4876800" cy="44055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lnSpcReduction="10000"/>
          </a:bodyPr>
          <a:lstStyle/>
          <a:p>
            <a:pPr>
              <a:buNone/>
            </a:pPr>
            <a:r>
              <a:rPr lang="cs-CZ" dirty="0" smtClean="0"/>
              <a:t>Podle položky 4 sazebníku zákona č. 634/2004 Sb., o správních poplatcích, se za ověření stejnopisu, opisu, kopie, fotokopie nebo výpisu z úředních spisů, ze soukromých spisů v úřední úschově, z rejstříků, z registrů, z knih, ze záznamů z evidencí, z listin nebo z dalšího písemného a obrazového materiálu vybere správní poplatek Kč 30,- za každou i započatou stránku formátu A4. Započatou stránkou se rozumí vydaná stránka formátu A4 a menší. </a:t>
            </a:r>
            <a:r>
              <a:rPr lang="cs-CZ" b="1" dirty="0" smtClean="0"/>
              <a:t>Pro stanovení výše správního poplatku</a:t>
            </a:r>
            <a:r>
              <a:rPr lang="cs-CZ" dirty="0" smtClean="0"/>
              <a:t> </a:t>
            </a:r>
            <a:r>
              <a:rPr lang="cs-CZ" b="1" dirty="0" smtClean="0"/>
              <a:t>je</a:t>
            </a:r>
            <a:r>
              <a:rPr lang="cs-CZ" dirty="0" smtClean="0"/>
              <a:t> </a:t>
            </a:r>
            <a:r>
              <a:rPr lang="cs-CZ" b="1" dirty="0" smtClean="0"/>
              <a:t>rozhodující počet stran </a:t>
            </a:r>
            <a:r>
              <a:rPr lang="cs-CZ" b="1" dirty="0" err="1" smtClean="0"/>
              <a:t>vidimované</a:t>
            </a:r>
            <a:r>
              <a:rPr lang="cs-CZ" b="1" dirty="0" smtClean="0"/>
              <a:t> listiny.</a:t>
            </a:r>
            <a:endParaRPr lang="cs-CZ" dirty="0" smtClean="0"/>
          </a:p>
          <a:p>
            <a:endParaRPr lang="cs-CZ" dirty="0"/>
          </a:p>
        </p:txBody>
      </p:sp>
      <p:sp>
        <p:nvSpPr>
          <p:cNvPr id="3" name="Nadpis 2"/>
          <p:cNvSpPr>
            <a:spLocks noGrp="1"/>
          </p:cNvSpPr>
          <p:nvPr>
            <p:ph type="title"/>
          </p:nvPr>
        </p:nvSpPr>
        <p:spPr/>
        <p:txBody>
          <a:bodyPr/>
          <a:lstStyle/>
          <a:p>
            <a:r>
              <a:rPr lang="cs-CZ" dirty="0" smtClean="0"/>
              <a:t>Správní řád – správní poplatky</a:t>
            </a:r>
            <a:endParaRPr lang="cs-CZ" dirty="0"/>
          </a:p>
        </p:txBody>
      </p:sp>
      <p:pic>
        <p:nvPicPr>
          <p:cNvPr id="4" name="Obrázek 3" descr="esf_eu_oplzz_Podporujeme_horizontal_CMYK"/>
          <p:cNvPicPr/>
          <p:nvPr/>
        </p:nvPicPr>
        <p:blipFill>
          <a:blip r:embed="rId3" cstate="print"/>
          <a:srcRect/>
          <a:stretch>
            <a:fillRect/>
          </a:stretch>
        </p:blipFill>
        <p:spPr bwMode="auto">
          <a:xfrm>
            <a:off x="3810000" y="6172200"/>
            <a:ext cx="4876800" cy="44055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lstStyle/>
          <a:p>
            <a:pPr>
              <a:buNone/>
            </a:pPr>
            <a:r>
              <a:rPr lang="cs-CZ" sz="2800" dirty="0" smtClean="0"/>
              <a:t>Vztah zákona č. 500/2004 Sb. a zákona č. 300/2008 Sb. </a:t>
            </a:r>
          </a:p>
          <a:p>
            <a:r>
              <a:rPr lang="cs-CZ" dirty="0" smtClean="0"/>
              <a:t>Doručování dokumentů</a:t>
            </a:r>
          </a:p>
          <a:p>
            <a:r>
              <a:rPr lang="cs-CZ" dirty="0" smtClean="0"/>
              <a:t>Vydávání rozhodnutí v elektronické podobě</a:t>
            </a:r>
          </a:p>
          <a:p>
            <a:pPr>
              <a:buNone/>
            </a:pPr>
            <a:endParaRPr lang="cs-CZ" dirty="0" smtClean="0"/>
          </a:p>
          <a:p>
            <a:pPr>
              <a:buNone/>
            </a:pPr>
            <a:r>
              <a:rPr lang="cs-CZ" dirty="0" smtClean="0"/>
              <a:t>Novela č. 7/2009 </a:t>
            </a:r>
            <a:r>
              <a:rPr lang="cs-CZ" dirty="0" err="1" smtClean="0"/>
              <a:t>Sb</a:t>
            </a:r>
            <a:endParaRPr lang="cs-CZ" dirty="0" smtClean="0"/>
          </a:p>
          <a:p>
            <a:r>
              <a:rPr lang="cs-CZ" dirty="0" smtClean="0"/>
              <a:t>zkrácení lhůty pro vyzvednutí uložené písemnosti z 15 dnů na 10 dnů </a:t>
            </a:r>
          </a:p>
          <a:p>
            <a:r>
              <a:rPr lang="cs-CZ" dirty="0" smtClean="0"/>
              <a:t>zpřesnění ustanovení § 178 odst. 2 správního řádu</a:t>
            </a:r>
            <a:endParaRPr lang="cs-CZ" dirty="0"/>
          </a:p>
        </p:txBody>
      </p:sp>
      <p:sp>
        <p:nvSpPr>
          <p:cNvPr id="3" name="Nadpis 2"/>
          <p:cNvSpPr>
            <a:spLocks noGrp="1"/>
          </p:cNvSpPr>
          <p:nvPr>
            <p:ph type="title"/>
          </p:nvPr>
        </p:nvSpPr>
        <p:spPr/>
        <p:txBody>
          <a:bodyPr>
            <a:normAutofit/>
          </a:bodyPr>
          <a:lstStyle/>
          <a:p>
            <a:r>
              <a:rPr lang="cs-CZ" dirty="0" smtClean="0"/>
              <a:t>Správní řád – změny od 1. 7. 2009 </a:t>
            </a:r>
            <a:endParaRPr lang="cs-CZ" dirty="0"/>
          </a:p>
        </p:txBody>
      </p:sp>
      <p:pic>
        <p:nvPicPr>
          <p:cNvPr id="4" name="Obrázek 3" descr="esf_eu_oplzz_Podporujeme_horizontal_CMYK"/>
          <p:cNvPicPr/>
          <p:nvPr/>
        </p:nvPicPr>
        <p:blipFill>
          <a:blip r:embed="rId3" cstate="print"/>
          <a:srcRect/>
          <a:stretch>
            <a:fillRect/>
          </a:stretch>
        </p:blipFill>
        <p:spPr bwMode="auto">
          <a:xfrm>
            <a:off x="3810000" y="6172200"/>
            <a:ext cx="4876800" cy="44055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457200" y="1143000"/>
            <a:ext cx="8382000" cy="5181600"/>
          </a:xfrm>
        </p:spPr>
        <p:txBody>
          <a:bodyPr>
            <a:normAutofit fontScale="62500" lnSpcReduction="20000"/>
          </a:bodyPr>
          <a:lstStyle/>
          <a:p>
            <a:pPr marL="87313" indent="9525">
              <a:buNone/>
            </a:pPr>
            <a:r>
              <a:rPr lang="cs-CZ" dirty="0" smtClean="0"/>
              <a:t>1 A Kolik zaplatí zákazník za výpis bodového hodnocení osoby z registru řidičů? </a:t>
            </a:r>
            <a:br>
              <a:rPr lang="cs-CZ" dirty="0" smtClean="0"/>
            </a:br>
            <a:r>
              <a:rPr lang="cs-CZ" dirty="0" smtClean="0"/>
              <a:t>1 B Co upravuje správní řád? </a:t>
            </a:r>
            <a:br>
              <a:rPr lang="cs-CZ" dirty="0" smtClean="0"/>
            </a:br>
            <a:r>
              <a:rPr lang="cs-CZ" dirty="0" smtClean="0"/>
              <a:t/>
            </a:r>
            <a:br>
              <a:rPr lang="cs-CZ" dirty="0" smtClean="0"/>
            </a:br>
            <a:r>
              <a:rPr lang="cs-CZ" dirty="0" smtClean="0"/>
              <a:t>2 A Jakou cenu uhradí zákazník za ověřený výstup z obchodního rejstříku v rozsahu dvou stran? </a:t>
            </a:r>
            <a:br>
              <a:rPr lang="cs-CZ" dirty="0" smtClean="0"/>
            </a:br>
            <a:r>
              <a:rPr lang="cs-CZ" dirty="0" smtClean="0"/>
              <a:t>2 B Vyjmenujte a stručně charakterizujte základní zásady činnosti správních orgánů podle správního řádu. </a:t>
            </a:r>
            <a:br>
              <a:rPr lang="cs-CZ" dirty="0" smtClean="0"/>
            </a:br>
            <a:r>
              <a:rPr lang="cs-CZ" dirty="0" smtClean="0"/>
              <a:t/>
            </a:r>
            <a:br>
              <a:rPr lang="cs-CZ" dirty="0" smtClean="0"/>
            </a:br>
            <a:r>
              <a:rPr lang="cs-CZ" dirty="0" smtClean="0"/>
              <a:t>3 A Výpis z rejstříku trestů obsahuje dvě strany. Jakou cenu v tomto případě uhradí zákazník? </a:t>
            </a:r>
            <a:br>
              <a:rPr lang="cs-CZ" dirty="0" smtClean="0"/>
            </a:br>
            <a:r>
              <a:rPr lang="cs-CZ" dirty="0" smtClean="0"/>
              <a:t>3 B Co upravuje část čtvrtá správního řádu? </a:t>
            </a:r>
            <a:br>
              <a:rPr lang="cs-CZ" dirty="0" smtClean="0"/>
            </a:br>
            <a:r>
              <a:rPr lang="cs-CZ" dirty="0" smtClean="0"/>
              <a:t/>
            </a:r>
            <a:br>
              <a:rPr lang="cs-CZ" dirty="0" smtClean="0"/>
            </a:br>
            <a:r>
              <a:rPr lang="cs-CZ" dirty="0" smtClean="0"/>
              <a:t>4 A Jakou cenu uhradí zákazník za ověřený výstup z živnostenského rejstříku? </a:t>
            </a:r>
            <a:br>
              <a:rPr lang="cs-CZ" dirty="0" smtClean="0"/>
            </a:br>
            <a:r>
              <a:rPr lang="cs-CZ" dirty="0" smtClean="0"/>
              <a:t>4 B Vysvětlete pojmy „zákonný zástupce“, „opatrovník“ a „zmocněnec“. </a:t>
            </a:r>
            <a:br>
              <a:rPr lang="cs-CZ" dirty="0" smtClean="0"/>
            </a:br>
            <a:r>
              <a:rPr lang="cs-CZ" dirty="0" smtClean="0"/>
              <a:t/>
            </a:r>
            <a:br>
              <a:rPr lang="cs-CZ" dirty="0" smtClean="0"/>
            </a:br>
            <a:r>
              <a:rPr lang="cs-CZ" dirty="0" smtClean="0"/>
              <a:t>5 A Může Hospodářská komora ČR nebo Česká pošta stanovit správní poplatek za provedení správního úkonu kontaktního místa veřejné správy vyšší, než jaká je sazba správního poplatku stanovená pro tento správní úkon zákonem o správních poplatcích? </a:t>
            </a:r>
            <a:br>
              <a:rPr lang="cs-CZ" dirty="0" smtClean="0"/>
            </a:br>
            <a:r>
              <a:rPr lang="cs-CZ" dirty="0" smtClean="0"/>
              <a:t>5 B Vysvětlete termín „správní poplatek“. Podle jakého zákona postupují orgány moci výkonné, orgány územních samosprávných celků a orgány právnických osob, pokud vykonávají působnost v oblasti státní správy, při vybírání správních poplatků? </a:t>
            </a:r>
            <a:br>
              <a:rPr lang="cs-CZ" dirty="0" smtClean="0"/>
            </a:br>
            <a:r>
              <a:rPr lang="cs-CZ" dirty="0" smtClean="0"/>
              <a:t/>
            </a:r>
            <a:br>
              <a:rPr lang="cs-CZ" dirty="0" smtClean="0"/>
            </a:br>
            <a:r>
              <a:rPr lang="cs-CZ" dirty="0" smtClean="0"/>
              <a:t>6 A V případě jakých služeb </a:t>
            </a:r>
            <a:r>
              <a:rPr lang="cs-CZ" dirty="0" err="1" smtClean="0"/>
              <a:t>Czech</a:t>
            </a:r>
            <a:r>
              <a:rPr lang="cs-CZ" dirty="0" smtClean="0"/>
              <a:t> POINT je stanovena cena 50 Kč? </a:t>
            </a:r>
            <a:br>
              <a:rPr lang="cs-CZ" dirty="0" smtClean="0"/>
            </a:br>
            <a:r>
              <a:rPr lang="cs-CZ" dirty="0" smtClean="0"/>
              <a:t>6 B Co je sazebník cen podle zákona č. 634/2004 Sb., o správních poplatcích, ve znění pozdějších předpisů?</a:t>
            </a:r>
            <a:endParaRPr lang="cs-CZ" dirty="0"/>
          </a:p>
        </p:txBody>
      </p:sp>
      <p:sp>
        <p:nvSpPr>
          <p:cNvPr id="3" name="Nadpis 2"/>
          <p:cNvSpPr>
            <a:spLocks noGrp="1"/>
          </p:cNvSpPr>
          <p:nvPr>
            <p:ph type="title"/>
          </p:nvPr>
        </p:nvSpPr>
        <p:spPr>
          <a:xfrm>
            <a:off x="457200" y="274638"/>
            <a:ext cx="8229600" cy="868362"/>
          </a:xfrm>
        </p:spPr>
        <p:txBody>
          <a:bodyPr/>
          <a:lstStyle/>
          <a:p>
            <a:r>
              <a:rPr lang="cs-CZ" dirty="0" smtClean="0"/>
              <a:t>Zkušební otázky</a:t>
            </a:r>
            <a:endParaRPr lang="cs-CZ" dirty="0"/>
          </a:p>
        </p:txBody>
      </p:sp>
      <p:pic>
        <p:nvPicPr>
          <p:cNvPr id="4" name="Obrázek 3" descr="esf_eu_oplzz_Podporujeme_horizontal_CMYK"/>
          <p:cNvPicPr/>
          <p:nvPr/>
        </p:nvPicPr>
        <p:blipFill>
          <a:blip r:embed="rId3" cstate="print"/>
          <a:srcRect/>
          <a:stretch>
            <a:fillRect/>
          </a:stretch>
        </p:blipFill>
        <p:spPr bwMode="auto">
          <a:xfrm>
            <a:off x="3810000" y="6172200"/>
            <a:ext cx="4876800" cy="44055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fontScale="85000" lnSpcReduction="20000"/>
          </a:bodyPr>
          <a:lstStyle/>
          <a:p>
            <a:pPr>
              <a:buNone/>
            </a:pPr>
            <a:r>
              <a:rPr lang="cs-CZ" dirty="0" smtClean="0"/>
              <a:t>Působnost na úseku</a:t>
            </a:r>
          </a:p>
          <a:p>
            <a:r>
              <a:rPr lang="cs-CZ" dirty="0" smtClean="0"/>
              <a:t>Vidimace - </a:t>
            </a:r>
            <a:r>
              <a:rPr lang="pl-PL" dirty="0" smtClean="0"/>
              <a:t>ověřování shody opisu nebo kopie s listinou </a:t>
            </a:r>
          </a:p>
          <a:p>
            <a:r>
              <a:rPr lang="pl-PL" dirty="0" smtClean="0"/>
              <a:t>Legalizace - </a:t>
            </a:r>
            <a:r>
              <a:rPr lang="cs-CZ" dirty="0" smtClean="0"/>
              <a:t>ověřování pravosti podpisu</a:t>
            </a:r>
          </a:p>
          <a:p>
            <a:pPr>
              <a:buNone/>
            </a:pPr>
            <a:r>
              <a:rPr lang="cs-CZ" dirty="0" smtClean="0"/>
              <a:t>Vykonávají</a:t>
            </a:r>
          </a:p>
          <a:p>
            <a:r>
              <a:rPr lang="cs-CZ" dirty="0" smtClean="0"/>
              <a:t>a) Ministerstvo vnitra (dále jen "ministerstvo"),</a:t>
            </a:r>
          </a:p>
          <a:p>
            <a:r>
              <a:rPr lang="cs-CZ" dirty="0" smtClean="0"/>
              <a:t>b) krajské úřady,</a:t>
            </a:r>
          </a:p>
          <a:p>
            <a:r>
              <a:rPr lang="cs-CZ" dirty="0" smtClean="0"/>
              <a:t>c) obecní úřady obcí s rozšířenou působností,</a:t>
            </a:r>
          </a:p>
          <a:p>
            <a:r>
              <a:rPr lang="cs-CZ" dirty="0" smtClean="0"/>
              <a:t>d) obecní úřady, </a:t>
            </a:r>
            <a:r>
              <a:rPr lang="cs-CZ" dirty="0" err="1" smtClean="0"/>
              <a:t>úřady</a:t>
            </a:r>
            <a:r>
              <a:rPr lang="cs-CZ" dirty="0" smtClean="0"/>
              <a:t> městských částí nebo městských obvodů územně členěných statutárních měst a úřady městských částí hlavního města Prahy, jejichž seznam stanoví prováděcí právní předpis (dále jen "obecní úřad"),</a:t>
            </a:r>
          </a:p>
          <a:p>
            <a:r>
              <a:rPr lang="cs-CZ" dirty="0" smtClean="0"/>
              <a:t>e) újezdní úřady, </a:t>
            </a:r>
          </a:p>
          <a:p>
            <a:r>
              <a:rPr lang="cs-CZ" dirty="0" smtClean="0"/>
              <a:t>f) držitel poštovní licence,</a:t>
            </a:r>
          </a:p>
          <a:p>
            <a:r>
              <a:rPr lang="cs-CZ" dirty="0" smtClean="0"/>
              <a:t>g) Hospodářská komora České republiky</a:t>
            </a:r>
          </a:p>
          <a:p>
            <a:pPr>
              <a:buNone/>
            </a:pPr>
            <a:endParaRPr lang="cs-CZ" dirty="0" smtClean="0"/>
          </a:p>
          <a:p>
            <a:pPr>
              <a:buNone/>
            </a:pPr>
            <a:endParaRPr lang="cs-CZ" dirty="0" smtClean="0"/>
          </a:p>
          <a:p>
            <a:pPr>
              <a:buNone/>
            </a:pPr>
            <a:endParaRPr lang="cs-CZ" dirty="0"/>
          </a:p>
        </p:txBody>
      </p:sp>
      <p:sp>
        <p:nvSpPr>
          <p:cNvPr id="3" name="Nadpis 2"/>
          <p:cNvSpPr>
            <a:spLocks noGrp="1"/>
          </p:cNvSpPr>
          <p:nvPr>
            <p:ph type="title"/>
          </p:nvPr>
        </p:nvSpPr>
        <p:spPr/>
        <p:txBody>
          <a:bodyPr/>
          <a:lstStyle/>
          <a:p>
            <a:r>
              <a:rPr lang="cs-CZ" dirty="0" smtClean="0"/>
              <a:t>Vidimace a legalizace</a:t>
            </a:r>
            <a:endParaRPr lang="cs-CZ" dirty="0"/>
          </a:p>
        </p:txBody>
      </p:sp>
      <p:pic>
        <p:nvPicPr>
          <p:cNvPr id="4" name="Obrázek 3" descr="esf_eu_oplzz_Podporujeme_horizontal_CMYK"/>
          <p:cNvPicPr/>
          <p:nvPr/>
        </p:nvPicPr>
        <p:blipFill>
          <a:blip r:embed="rId3" cstate="print"/>
          <a:srcRect/>
          <a:stretch>
            <a:fillRect/>
          </a:stretch>
        </p:blipFill>
        <p:spPr bwMode="auto">
          <a:xfrm>
            <a:off x="3810000" y="6172200"/>
            <a:ext cx="4876800" cy="44055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fontScale="77500" lnSpcReduction="20000"/>
          </a:bodyPr>
          <a:lstStyle/>
          <a:p>
            <a:r>
              <a:rPr lang="cs-CZ" b="1" dirty="0" smtClean="0"/>
              <a:t>Vidimací se ověřuje</a:t>
            </a:r>
            <a:r>
              <a:rPr lang="cs-CZ" dirty="0" smtClean="0"/>
              <a:t>, že opis nebo kopie (dále jen "</a:t>
            </a:r>
            <a:r>
              <a:rPr lang="cs-CZ" dirty="0" err="1" smtClean="0"/>
              <a:t>vidimovaná</a:t>
            </a:r>
            <a:r>
              <a:rPr lang="cs-CZ" dirty="0" smtClean="0"/>
              <a:t> listina") se doslova shoduje s předloženou listinou.</a:t>
            </a:r>
          </a:p>
          <a:p>
            <a:r>
              <a:rPr lang="cs-CZ" b="1" dirty="0" smtClean="0"/>
              <a:t>Vidimací se nepotvrzuje správnost ani pravdivost údajů</a:t>
            </a:r>
            <a:r>
              <a:rPr lang="cs-CZ" dirty="0" smtClean="0"/>
              <a:t> uvedených na </a:t>
            </a:r>
            <a:r>
              <a:rPr lang="cs-CZ" dirty="0" err="1" smtClean="0"/>
              <a:t>vidimované</a:t>
            </a:r>
            <a:r>
              <a:rPr lang="cs-CZ" dirty="0" smtClean="0"/>
              <a:t> listině ani jejich soulad s právními předpisy. Krajský úřad, obecní úřad obce s rozšířenou působností, obecní úřad, újezdní úřad, držitel poštovní licence ani Hospodářská komora České republiky (dále jen "úřad") za obsah </a:t>
            </a:r>
            <a:r>
              <a:rPr lang="cs-CZ" dirty="0" err="1" smtClean="0"/>
              <a:t>vidimované</a:t>
            </a:r>
            <a:r>
              <a:rPr lang="cs-CZ" dirty="0" smtClean="0"/>
              <a:t> listiny neodpovídá.</a:t>
            </a:r>
          </a:p>
          <a:p>
            <a:r>
              <a:rPr lang="cs-CZ" dirty="0" smtClean="0"/>
              <a:t>Vidimace se provádí na žádost. </a:t>
            </a:r>
            <a:r>
              <a:rPr lang="cs-CZ" b="1" dirty="0" err="1" smtClean="0"/>
              <a:t>Vidimovanou</a:t>
            </a:r>
            <a:r>
              <a:rPr lang="cs-CZ" b="1" dirty="0" smtClean="0"/>
              <a:t> listinu pořizuje žadatel na své náklady</a:t>
            </a:r>
            <a:r>
              <a:rPr lang="cs-CZ" dirty="0" smtClean="0"/>
              <a:t>, není-li dále stanoveno jinak.</a:t>
            </a:r>
          </a:p>
          <a:p>
            <a:r>
              <a:rPr lang="cs-CZ" dirty="0" smtClean="0"/>
              <a:t>Vidimace se na </a:t>
            </a:r>
            <a:r>
              <a:rPr lang="cs-CZ" dirty="0" err="1" smtClean="0"/>
              <a:t>vidimované</a:t>
            </a:r>
            <a:r>
              <a:rPr lang="cs-CZ" dirty="0" smtClean="0"/>
              <a:t> listině nebo na listu pevně s ní spojeném vyznačí ověřovací doložkou a otiskem úředního razítka.</a:t>
            </a:r>
          </a:p>
          <a:p>
            <a:r>
              <a:rPr lang="cs-CZ" dirty="0" smtClean="0"/>
              <a:t>Po provedení vidimace se </a:t>
            </a:r>
            <a:r>
              <a:rPr lang="cs-CZ" dirty="0" err="1" smtClean="0"/>
              <a:t>vidimovaná</a:t>
            </a:r>
            <a:r>
              <a:rPr lang="cs-CZ" dirty="0" smtClean="0"/>
              <a:t> listina označí tak, aby text na ní </a:t>
            </a:r>
            <a:r>
              <a:rPr lang="cs-CZ" b="1" dirty="0" smtClean="0"/>
              <a:t>nemohl </a:t>
            </a:r>
            <a:r>
              <a:rPr lang="cs-CZ" dirty="0" smtClean="0"/>
              <a:t>být po provedené vidimaci doplňován.</a:t>
            </a:r>
          </a:p>
          <a:p>
            <a:r>
              <a:rPr lang="cs-CZ" dirty="0" smtClean="0"/>
              <a:t>Způsob označení </a:t>
            </a:r>
            <a:r>
              <a:rPr lang="cs-CZ" dirty="0" err="1" smtClean="0"/>
              <a:t>vidimované</a:t>
            </a:r>
            <a:r>
              <a:rPr lang="cs-CZ" dirty="0" smtClean="0"/>
              <a:t> listiny stanoví prováděcí právní předpis.</a:t>
            </a:r>
            <a:endParaRPr lang="cs-CZ" dirty="0"/>
          </a:p>
        </p:txBody>
      </p:sp>
      <p:sp>
        <p:nvSpPr>
          <p:cNvPr id="3" name="Nadpis 2"/>
          <p:cNvSpPr>
            <a:spLocks noGrp="1"/>
          </p:cNvSpPr>
          <p:nvPr>
            <p:ph type="title"/>
          </p:nvPr>
        </p:nvSpPr>
        <p:spPr/>
        <p:txBody>
          <a:bodyPr/>
          <a:lstStyle/>
          <a:p>
            <a:r>
              <a:rPr lang="cs-CZ" dirty="0" smtClean="0"/>
              <a:t>Vidimace</a:t>
            </a:r>
            <a:endParaRPr lang="cs-CZ" dirty="0"/>
          </a:p>
        </p:txBody>
      </p:sp>
      <p:pic>
        <p:nvPicPr>
          <p:cNvPr id="4" name="Obrázek 3" descr="esf_eu_oplzz_Podporujeme_horizontal_CMYK"/>
          <p:cNvPicPr/>
          <p:nvPr/>
        </p:nvPicPr>
        <p:blipFill>
          <a:blip r:embed="rId3" cstate="print"/>
          <a:srcRect/>
          <a:stretch>
            <a:fillRect/>
          </a:stretch>
        </p:blipFill>
        <p:spPr bwMode="auto">
          <a:xfrm>
            <a:off x="3810000" y="6172200"/>
            <a:ext cx="4876800" cy="44055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a:bodyPr>
          <a:lstStyle/>
          <a:p>
            <a:r>
              <a:rPr lang="cs-CZ" dirty="0" smtClean="0"/>
              <a:t>formou ověřovací doložky na každém listu</a:t>
            </a:r>
          </a:p>
          <a:p>
            <a:r>
              <a:rPr lang="cs-CZ" dirty="0" smtClean="0"/>
              <a:t>ověřovací doložka na samostatném listu papíru pevně spojeném s </a:t>
            </a:r>
            <a:r>
              <a:rPr lang="cs-CZ" dirty="0" err="1" smtClean="0"/>
              <a:t>vidimovanou</a:t>
            </a:r>
            <a:r>
              <a:rPr lang="cs-CZ" dirty="0" smtClean="0"/>
              <a:t> listinou</a:t>
            </a:r>
          </a:p>
          <a:p>
            <a:r>
              <a:rPr lang="cs-CZ" dirty="0" smtClean="0"/>
              <a:t>proškrtne se nepopsaná strana </a:t>
            </a:r>
          </a:p>
          <a:p>
            <a:r>
              <a:rPr lang="cs-CZ" dirty="0" smtClean="0"/>
              <a:t>proškrtne se nepopsané místo</a:t>
            </a:r>
          </a:p>
          <a:p>
            <a:pPr marL="109728" indent="0">
              <a:buNone/>
            </a:pPr>
            <a:endParaRPr lang="cs-CZ" dirty="0"/>
          </a:p>
        </p:txBody>
      </p:sp>
      <p:sp>
        <p:nvSpPr>
          <p:cNvPr id="3" name="Nadpis 2"/>
          <p:cNvSpPr>
            <a:spLocks noGrp="1"/>
          </p:cNvSpPr>
          <p:nvPr>
            <p:ph type="title"/>
          </p:nvPr>
        </p:nvSpPr>
        <p:spPr/>
        <p:txBody>
          <a:bodyPr/>
          <a:lstStyle/>
          <a:p>
            <a:r>
              <a:rPr lang="cs-CZ" dirty="0" smtClean="0"/>
              <a:t>Vidimace - Způsob vyznačení </a:t>
            </a:r>
            <a:endParaRPr lang="cs-CZ" dirty="0"/>
          </a:p>
        </p:txBody>
      </p:sp>
      <p:pic>
        <p:nvPicPr>
          <p:cNvPr id="4" name="Obrázek 3" descr="esf_eu_oplzz_Podporujeme_horizontal_CMYK"/>
          <p:cNvPicPr/>
          <p:nvPr/>
        </p:nvPicPr>
        <p:blipFill>
          <a:blip r:embed="rId3" cstate="print"/>
          <a:srcRect/>
          <a:stretch>
            <a:fillRect/>
          </a:stretch>
        </p:blipFill>
        <p:spPr bwMode="auto">
          <a:xfrm>
            <a:off x="3810000" y="6172200"/>
            <a:ext cx="4876800" cy="44055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fontScale="85000" lnSpcReduction="20000"/>
          </a:bodyPr>
          <a:lstStyle/>
          <a:p>
            <a:pPr>
              <a:buNone/>
            </a:pPr>
            <a:r>
              <a:rPr lang="cs-CZ" b="1" dirty="0" smtClean="0"/>
              <a:t>Náležitosti</a:t>
            </a:r>
          </a:p>
          <a:p>
            <a:r>
              <a:rPr lang="cs-CZ" dirty="0" smtClean="0"/>
              <a:t>označení úřadu</a:t>
            </a:r>
          </a:p>
          <a:p>
            <a:r>
              <a:rPr lang="cs-CZ" dirty="0" smtClean="0"/>
              <a:t>pořadové číslo, pod kterým je vidimace zapsána v ověřovací knize</a:t>
            </a:r>
          </a:p>
          <a:p>
            <a:r>
              <a:rPr lang="cs-CZ" dirty="0" smtClean="0"/>
              <a:t>údaj o tom, že </a:t>
            </a:r>
            <a:r>
              <a:rPr lang="cs-CZ" dirty="0" err="1" smtClean="0"/>
              <a:t>vidimovaná</a:t>
            </a:r>
            <a:r>
              <a:rPr lang="cs-CZ" dirty="0" smtClean="0"/>
              <a:t> listina se doslova shoduje s listinou, z níž byla pořízena zda je prvopis, opis, kopie …</a:t>
            </a:r>
          </a:p>
          <a:p>
            <a:r>
              <a:rPr lang="cs-CZ" dirty="0" smtClean="0"/>
              <a:t>údaj o tom, z kolika stran se skládá </a:t>
            </a:r>
            <a:r>
              <a:rPr lang="cs-CZ" dirty="0" err="1" smtClean="0"/>
              <a:t>vidimovaná</a:t>
            </a:r>
            <a:r>
              <a:rPr lang="cs-CZ" dirty="0" smtClean="0"/>
              <a:t> listina</a:t>
            </a:r>
          </a:p>
          <a:p>
            <a:r>
              <a:rPr lang="cs-CZ" dirty="0" smtClean="0"/>
              <a:t>zda je opis nebo kopie úplná, částečná</a:t>
            </a:r>
          </a:p>
          <a:p>
            <a:r>
              <a:rPr lang="cs-CZ" dirty="0" smtClean="0"/>
              <a:t>datum provedení vidimace</a:t>
            </a:r>
          </a:p>
          <a:p>
            <a:r>
              <a:rPr lang="cs-CZ" dirty="0" smtClean="0"/>
              <a:t>jméno, příjmení a podpis pracovníka který vidimaci provedl</a:t>
            </a:r>
          </a:p>
          <a:p>
            <a:pPr>
              <a:buNone/>
            </a:pPr>
            <a:r>
              <a:rPr lang="cs-CZ" b="1" dirty="0" smtClean="0"/>
              <a:t>Forma</a:t>
            </a:r>
          </a:p>
          <a:p>
            <a:r>
              <a:rPr lang="cs-CZ" dirty="0" smtClean="0"/>
              <a:t>otisku razítka a ručním vypsáním údajů</a:t>
            </a:r>
          </a:p>
          <a:p>
            <a:r>
              <a:rPr lang="cs-CZ" dirty="0" smtClean="0"/>
              <a:t>výtisku opatřeného pomocí výpočetní techniky</a:t>
            </a:r>
            <a:endParaRPr lang="cs-CZ" dirty="0"/>
          </a:p>
        </p:txBody>
      </p:sp>
      <p:sp>
        <p:nvSpPr>
          <p:cNvPr id="3" name="Nadpis 2"/>
          <p:cNvSpPr>
            <a:spLocks noGrp="1"/>
          </p:cNvSpPr>
          <p:nvPr>
            <p:ph type="title"/>
          </p:nvPr>
        </p:nvSpPr>
        <p:spPr/>
        <p:txBody>
          <a:bodyPr/>
          <a:lstStyle/>
          <a:p>
            <a:r>
              <a:rPr lang="cs-CZ" dirty="0" smtClean="0"/>
              <a:t>Vidimace - Ověřovací doložka </a:t>
            </a:r>
            <a:endParaRPr lang="cs-CZ" dirty="0"/>
          </a:p>
        </p:txBody>
      </p:sp>
      <p:pic>
        <p:nvPicPr>
          <p:cNvPr id="4" name="Obrázek 3" descr="esf_eu_oplzz_Podporujeme_horizontal_CMYK"/>
          <p:cNvPicPr/>
          <p:nvPr/>
        </p:nvPicPr>
        <p:blipFill>
          <a:blip r:embed="rId3" cstate="print"/>
          <a:srcRect/>
          <a:stretch>
            <a:fillRect/>
          </a:stretch>
        </p:blipFill>
        <p:spPr bwMode="auto">
          <a:xfrm>
            <a:off x="3810000" y="6172200"/>
            <a:ext cx="4876800" cy="44055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a:bodyPr>
          <a:lstStyle/>
          <a:p>
            <a:r>
              <a:rPr lang="cs-CZ" dirty="0" smtClean="0"/>
              <a:t>jedinečnost listiny nelze </a:t>
            </a:r>
            <a:r>
              <a:rPr lang="cs-CZ" dirty="0" err="1" smtClean="0"/>
              <a:t>vidimovanou</a:t>
            </a:r>
            <a:r>
              <a:rPr lang="cs-CZ" dirty="0" smtClean="0"/>
              <a:t> listinou nahradit</a:t>
            </a:r>
          </a:p>
          <a:p>
            <a:r>
              <a:rPr lang="cs-CZ" dirty="0" smtClean="0"/>
              <a:t>Je li listina v jiném než českém nebo slovenském jazyce a neovládá-li ověřující osoba jazyk</a:t>
            </a:r>
          </a:p>
          <a:p>
            <a:r>
              <a:rPr lang="cs-CZ" dirty="0" smtClean="0"/>
              <a:t>je-li listina opatřena plastickým textem nebo otiskem plastického razítka</a:t>
            </a:r>
          </a:p>
          <a:p>
            <a:r>
              <a:rPr lang="cs-CZ" dirty="0" smtClean="0"/>
              <a:t>jsou-li ve </a:t>
            </a:r>
            <a:r>
              <a:rPr lang="cs-CZ" dirty="0" err="1" smtClean="0"/>
              <a:t>vidimované</a:t>
            </a:r>
            <a:r>
              <a:rPr lang="cs-CZ" dirty="0" smtClean="0"/>
              <a:t> listině změny, doplňky, vsuvky nebo škrty</a:t>
            </a:r>
          </a:p>
          <a:p>
            <a:r>
              <a:rPr lang="cs-CZ" dirty="0" smtClean="0"/>
              <a:t>jestliže se </a:t>
            </a:r>
            <a:r>
              <a:rPr lang="cs-CZ" dirty="0" err="1" smtClean="0"/>
              <a:t>vidimovaná</a:t>
            </a:r>
            <a:r>
              <a:rPr lang="cs-CZ" dirty="0" smtClean="0"/>
              <a:t> listina doslovně neshoduje</a:t>
            </a:r>
          </a:p>
          <a:p>
            <a:r>
              <a:rPr lang="cs-CZ" dirty="0" smtClean="0"/>
              <a:t>není-li z </a:t>
            </a:r>
            <a:r>
              <a:rPr lang="cs-CZ" dirty="0" err="1" smtClean="0"/>
              <a:t>vidimované</a:t>
            </a:r>
            <a:r>
              <a:rPr lang="cs-CZ" dirty="0" smtClean="0"/>
              <a:t> listiny patrné, zda se jedná o 1. prvopis, stejnopis, opis, kopii…</a:t>
            </a:r>
          </a:p>
          <a:p>
            <a:endParaRPr lang="cs-CZ" dirty="0"/>
          </a:p>
        </p:txBody>
      </p:sp>
      <p:sp>
        <p:nvSpPr>
          <p:cNvPr id="3" name="Nadpis 2"/>
          <p:cNvSpPr>
            <a:spLocks noGrp="1"/>
          </p:cNvSpPr>
          <p:nvPr>
            <p:ph type="title"/>
          </p:nvPr>
        </p:nvSpPr>
        <p:spPr/>
        <p:txBody>
          <a:bodyPr/>
          <a:lstStyle/>
          <a:p>
            <a:r>
              <a:rPr lang="cs-CZ" dirty="0" smtClean="0"/>
              <a:t>Vidimace – Nelze provést</a:t>
            </a:r>
            <a:endParaRPr lang="cs-CZ" dirty="0"/>
          </a:p>
        </p:txBody>
      </p:sp>
      <p:pic>
        <p:nvPicPr>
          <p:cNvPr id="4" name="Obrázek 3" descr="esf_eu_oplzz_Podporujeme_horizontal_CMYK"/>
          <p:cNvPicPr/>
          <p:nvPr/>
        </p:nvPicPr>
        <p:blipFill>
          <a:blip r:embed="rId3" cstate="print"/>
          <a:srcRect/>
          <a:stretch>
            <a:fillRect/>
          </a:stretch>
        </p:blipFill>
        <p:spPr bwMode="auto">
          <a:xfrm>
            <a:off x="3810000" y="6172200"/>
            <a:ext cx="4876800" cy="44055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lstStyle/>
          <a:p>
            <a:r>
              <a:rPr lang="cs-CZ" dirty="0" smtClean="0"/>
              <a:t>Správní řád</a:t>
            </a:r>
          </a:p>
          <a:p>
            <a:pPr lvl="1"/>
            <a:r>
              <a:rPr lang="cs-CZ" dirty="0" smtClean="0"/>
              <a:t>Působnost správního řádu a základní zásady správního řízení</a:t>
            </a:r>
          </a:p>
          <a:p>
            <a:pPr lvl="1"/>
            <a:r>
              <a:rPr lang="cs-CZ" dirty="0" smtClean="0"/>
              <a:t>Vydávání vyjádření, osvědčení a sdělení</a:t>
            </a:r>
          </a:p>
          <a:p>
            <a:pPr lvl="1"/>
            <a:r>
              <a:rPr lang="cs-CZ" dirty="0" smtClean="0"/>
              <a:t>Účastníci řízení a zastupování</a:t>
            </a:r>
          </a:p>
          <a:p>
            <a:pPr lvl="1"/>
            <a:r>
              <a:rPr lang="cs-CZ" dirty="0" smtClean="0"/>
              <a:t>Správní poplatky</a:t>
            </a:r>
          </a:p>
          <a:p>
            <a:pPr lvl="1"/>
            <a:r>
              <a:rPr lang="pl-PL" dirty="0" smtClean="0"/>
              <a:t>Změny správního řádu od 1. 7. 2009 </a:t>
            </a:r>
          </a:p>
          <a:p>
            <a:pPr lvl="1"/>
            <a:r>
              <a:rPr lang="cs-CZ" dirty="0" smtClean="0"/>
              <a:t>Zkušební otázky</a:t>
            </a:r>
            <a:endParaRPr lang="cs-CZ" dirty="0"/>
          </a:p>
        </p:txBody>
      </p:sp>
      <p:sp>
        <p:nvSpPr>
          <p:cNvPr id="3" name="Nadpis 2"/>
          <p:cNvSpPr>
            <a:spLocks noGrp="1"/>
          </p:cNvSpPr>
          <p:nvPr>
            <p:ph type="title"/>
          </p:nvPr>
        </p:nvSpPr>
        <p:spPr/>
        <p:txBody>
          <a:bodyPr/>
          <a:lstStyle/>
          <a:p>
            <a:r>
              <a:rPr lang="cs-CZ" dirty="0" smtClean="0"/>
              <a:t>Obsah školení</a:t>
            </a:r>
            <a:endParaRPr lang="cs-CZ" dirty="0"/>
          </a:p>
        </p:txBody>
      </p:sp>
      <p:pic>
        <p:nvPicPr>
          <p:cNvPr id="4" name="Obrázek 3" descr="esf_eu_oplzz_Podporujeme_horizontal_CMYK"/>
          <p:cNvPicPr/>
          <p:nvPr/>
        </p:nvPicPr>
        <p:blipFill>
          <a:blip r:embed="rId3" cstate="print"/>
          <a:srcRect/>
          <a:stretch>
            <a:fillRect/>
          </a:stretch>
        </p:blipFill>
        <p:spPr bwMode="auto">
          <a:xfrm>
            <a:off x="3810000" y="6172200"/>
            <a:ext cx="4876800" cy="44055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a:bodyPr>
          <a:lstStyle/>
          <a:p>
            <a:r>
              <a:rPr lang="cs-CZ" dirty="0" smtClean="0"/>
              <a:t>Pokud obsahuje vícejazyčné rubriky ale vyplněné česky nebo slovensky lze provést</a:t>
            </a:r>
          </a:p>
          <a:p>
            <a:r>
              <a:rPr lang="cs-CZ" dirty="0" smtClean="0"/>
              <a:t>Je li psána listina i současně cizím jazykem a není připojen úřední překlad nelze provést</a:t>
            </a:r>
          </a:p>
          <a:p>
            <a:pPr>
              <a:buNone/>
            </a:pPr>
            <a:r>
              <a:rPr lang="cs-CZ" b="1" dirty="0" smtClean="0"/>
              <a:t>Toto neplatí, byla-li kopie pořízena ověřující osobou na kopírovacím zařízení úřadu</a:t>
            </a:r>
            <a:r>
              <a:rPr lang="cs-CZ" dirty="0" smtClean="0"/>
              <a:t>, a to na náklady žadatele</a:t>
            </a:r>
          </a:p>
          <a:p>
            <a:endParaRPr lang="cs-CZ" dirty="0"/>
          </a:p>
        </p:txBody>
      </p:sp>
      <p:sp>
        <p:nvSpPr>
          <p:cNvPr id="3" name="Nadpis 2"/>
          <p:cNvSpPr>
            <a:spLocks noGrp="1"/>
          </p:cNvSpPr>
          <p:nvPr>
            <p:ph type="title"/>
          </p:nvPr>
        </p:nvSpPr>
        <p:spPr/>
        <p:txBody>
          <a:bodyPr/>
          <a:lstStyle/>
          <a:p>
            <a:r>
              <a:rPr lang="cs-CZ" dirty="0" smtClean="0"/>
              <a:t>Vidimace – Listiny v cizím jazyce</a:t>
            </a:r>
            <a:endParaRPr lang="cs-CZ" dirty="0"/>
          </a:p>
        </p:txBody>
      </p:sp>
      <p:pic>
        <p:nvPicPr>
          <p:cNvPr id="4" name="Obrázek 3" descr="esf_eu_oplzz_Podporujeme_horizontal_CMYK"/>
          <p:cNvPicPr/>
          <p:nvPr/>
        </p:nvPicPr>
        <p:blipFill>
          <a:blip r:embed="rId3" cstate="print"/>
          <a:srcRect/>
          <a:stretch>
            <a:fillRect/>
          </a:stretch>
        </p:blipFill>
        <p:spPr bwMode="auto">
          <a:xfrm>
            <a:off x="3810000" y="6172200"/>
            <a:ext cx="4876800" cy="44055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fontScale="62500" lnSpcReduction="20000"/>
          </a:bodyPr>
          <a:lstStyle/>
          <a:p>
            <a:r>
              <a:rPr lang="cs-CZ" dirty="0" smtClean="0"/>
              <a:t>Legalizací se ověřuje, že žadatel listinu před ověřující osobou vlastnoručně podepsal nebo podpis na listině uznal za vlastní.</a:t>
            </a:r>
          </a:p>
          <a:p>
            <a:r>
              <a:rPr lang="cs-CZ" dirty="0" smtClean="0"/>
              <a:t>Legalizací se nepotvrzuje správnost ani pravdivost údajů uvedených v listině ani jejich soulad s právními předpisy. Úřad za obsah listiny neodpovídá.</a:t>
            </a:r>
          </a:p>
          <a:p>
            <a:r>
              <a:rPr lang="cs-CZ" dirty="0" smtClean="0"/>
              <a:t>Legalizace se provádí na žádost.</a:t>
            </a:r>
          </a:p>
          <a:p>
            <a:r>
              <a:rPr lang="cs-CZ" dirty="0" smtClean="0"/>
              <a:t>Je-li legalizován podpis na listině, která je psána v jiném než českém nebo slovenském jazyce a není-li současně předložena v úředně ověřeném překladu do jazyka českého, legalizace se neprovede.</a:t>
            </a:r>
          </a:p>
          <a:p>
            <a:r>
              <a:rPr lang="cs-CZ" dirty="0" smtClean="0"/>
              <a:t>Nemůže-li žadatel číst nebo psát, provede se legalizace za účasti dvou svědků.</a:t>
            </a:r>
          </a:p>
          <a:p>
            <a:r>
              <a:rPr lang="cs-CZ" dirty="0" smtClean="0"/>
              <a:t>Účast dvou svědků se k legalizaci nevyžaduje, má-li ten, kdo nemůže číst nebo psát, schopnost seznámit se s obsahem listiny s pomocí přístrojů nebo speciálních pomůcek nebo prostřednictvím jiné osoby, kterou si zvolí, a je schopen vlastnoručně listinu podepsat.</a:t>
            </a:r>
          </a:p>
          <a:p>
            <a:r>
              <a:rPr lang="cs-CZ" dirty="0" smtClean="0"/>
              <a:t>Legalizace se na listině nebo na listu pevně s ní spojeném vyznačí ověřovací doložkou a otiskem úředního razítka.</a:t>
            </a:r>
          </a:p>
          <a:p>
            <a:r>
              <a:rPr lang="cs-CZ" dirty="0" smtClean="0"/>
              <a:t>Je-li legalizován podpis žadatele na listině, která je nedílnou součástí souboru listin, jednotlivé listy se pevně spojí do svazku, požádá-li o to žadatel, jehož podpis je legalizován.</a:t>
            </a:r>
          </a:p>
          <a:p>
            <a:r>
              <a:rPr lang="cs-CZ" dirty="0" smtClean="0"/>
              <a:t>Způsob spojení listin stanoví prováděcí právní předpis.</a:t>
            </a:r>
          </a:p>
          <a:p>
            <a:endParaRPr lang="cs-CZ" dirty="0"/>
          </a:p>
        </p:txBody>
      </p:sp>
      <p:sp>
        <p:nvSpPr>
          <p:cNvPr id="3" name="Nadpis 2"/>
          <p:cNvSpPr>
            <a:spLocks noGrp="1"/>
          </p:cNvSpPr>
          <p:nvPr>
            <p:ph type="title"/>
          </p:nvPr>
        </p:nvSpPr>
        <p:spPr/>
        <p:txBody>
          <a:bodyPr/>
          <a:lstStyle/>
          <a:p>
            <a:r>
              <a:rPr lang="cs-CZ" dirty="0" smtClean="0"/>
              <a:t>Legalizace</a:t>
            </a:r>
            <a:endParaRPr lang="cs-CZ" dirty="0"/>
          </a:p>
        </p:txBody>
      </p:sp>
      <p:pic>
        <p:nvPicPr>
          <p:cNvPr id="4" name="Obrázek 3" descr="esf_eu_oplzz_Podporujeme_horizontal_CMYK"/>
          <p:cNvPicPr/>
          <p:nvPr/>
        </p:nvPicPr>
        <p:blipFill>
          <a:blip r:embed="rId3" cstate="print"/>
          <a:srcRect/>
          <a:stretch>
            <a:fillRect/>
          </a:stretch>
        </p:blipFill>
        <p:spPr bwMode="auto">
          <a:xfrm>
            <a:off x="3810000" y="6172200"/>
            <a:ext cx="4876800" cy="44055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457200" y="1295400"/>
            <a:ext cx="8229600" cy="4711891"/>
          </a:xfrm>
        </p:spPr>
        <p:txBody>
          <a:bodyPr>
            <a:normAutofit fontScale="62500" lnSpcReduction="20000"/>
          </a:bodyPr>
          <a:lstStyle/>
          <a:p>
            <a:pPr marL="109728" indent="0">
              <a:buNone/>
            </a:pPr>
            <a:r>
              <a:rPr lang="cs-CZ" b="1" dirty="0" smtClean="0"/>
              <a:t>NÁLEŽITOSTI</a:t>
            </a:r>
          </a:p>
          <a:p>
            <a:r>
              <a:rPr lang="cs-CZ" dirty="0" smtClean="0"/>
              <a:t>označení úřadu,</a:t>
            </a:r>
          </a:p>
          <a:p>
            <a:r>
              <a:rPr lang="cs-CZ" dirty="0" smtClean="0"/>
              <a:t>pořadové číslo, pod kterým je legalizace zapsána v ověřovací knize,</a:t>
            </a:r>
          </a:p>
          <a:p>
            <a:r>
              <a:rPr lang="cs-CZ" dirty="0" smtClean="0"/>
              <a:t>jméno, popřípadě jména, příjmení, datum a místo narození žadatele, popřípadě svědků, jde-li o legalizaci podle § 10 odst. 5  (zákona o ověřování),</a:t>
            </a:r>
          </a:p>
          <a:p>
            <a:r>
              <a:rPr lang="cs-CZ" dirty="0" smtClean="0"/>
              <a:t>adresu místa trvalého pobytu nebo adresu místa pobytu na území České republiky anebo adresu bydliště mimo území České republiky žadatele, popřípadě svědků, jde-li o legalizaci podle § 10 odst. 5 , je-li v předloženém dokladu uvedena; pokud předložený doklad tento údaj neobsahuje, zapíše se údaj na základě ústního prohlášení žadatele, popřípadě svědků, jde-li o legalizaci podle § 10 odst. 5  (zákona o ověřování),</a:t>
            </a:r>
          </a:p>
          <a:p>
            <a:r>
              <a:rPr lang="cs-CZ" dirty="0" smtClean="0"/>
              <a:t>označení dokladu, na jehož základě byly údaje zjištěny,</a:t>
            </a:r>
          </a:p>
          <a:p>
            <a:r>
              <a:rPr lang="cs-CZ" dirty="0" smtClean="0"/>
              <a:t>údaj o tom, že žadatel listinu před ověřující osobou vlastnoručně podepsal, nebo že podpis na listině uznal za vlastní,</a:t>
            </a:r>
          </a:p>
          <a:p>
            <a:r>
              <a:rPr lang="cs-CZ" dirty="0" smtClean="0"/>
              <a:t>datum provedení legalizace,</a:t>
            </a:r>
          </a:p>
          <a:p>
            <a:r>
              <a:rPr lang="cs-CZ" dirty="0" smtClean="0"/>
              <a:t>jméno, popřípadě jména, příjmení a podpis ověřující osoby, která legalizaci provedla.</a:t>
            </a:r>
          </a:p>
          <a:p>
            <a:pPr>
              <a:buNone/>
            </a:pPr>
            <a:r>
              <a:rPr lang="cs-CZ" b="1" dirty="0" smtClean="0"/>
              <a:t>FORMA</a:t>
            </a:r>
          </a:p>
          <a:p>
            <a:r>
              <a:rPr lang="cs-CZ" dirty="0" smtClean="0"/>
              <a:t>otisku razítka a ručním vypsáním údajů</a:t>
            </a:r>
          </a:p>
          <a:p>
            <a:r>
              <a:rPr lang="cs-CZ" dirty="0" smtClean="0"/>
              <a:t>výtisku opatřeného pomocí výpočetní techniky</a:t>
            </a:r>
            <a:endParaRPr lang="cs-CZ" dirty="0"/>
          </a:p>
        </p:txBody>
      </p:sp>
      <p:sp>
        <p:nvSpPr>
          <p:cNvPr id="3" name="Nadpis 2"/>
          <p:cNvSpPr>
            <a:spLocks noGrp="1"/>
          </p:cNvSpPr>
          <p:nvPr>
            <p:ph type="title"/>
          </p:nvPr>
        </p:nvSpPr>
        <p:spPr/>
        <p:txBody>
          <a:bodyPr/>
          <a:lstStyle/>
          <a:p>
            <a:r>
              <a:rPr lang="cs-CZ" dirty="0" smtClean="0"/>
              <a:t>Legalizace – ověřovací doložka</a:t>
            </a:r>
            <a:endParaRPr lang="cs-CZ" dirty="0"/>
          </a:p>
        </p:txBody>
      </p:sp>
      <p:pic>
        <p:nvPicPr>
          <p:cNvPr id="4" name="Obrázek 3" descr="esf_eu_oplzz_Podporujeme_horizontal_CMYK"/>
          <p:cNvPicPr/>
          <p:nvPr/>
        </p:nvPicPr>
        <p:blipFill>
          <a:blip r:embed="rId3" cstate="print"/>
          <a:srcRect/>
          <a:stretch>
            <a:fillRect/>
          </a:stretch>
        </p:blipFill>
        <p:spPr bwMode="auto">
          <a:xfrm>
            <a:off x="3810000" y="6172200"/>
            <a:ext cx="4876800" cy="44055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457200" y="1295400"/>
            <a:ext cx="8229600" cy="4711891"/>
          </a:xfrm>
        </p:spPr>
        <p:txBody>
          <a:bodyPr>
            <a:normAutofit/>
          </a:bodyPr>
          <a:lstStyle/>
          <a:p>
            <a:r>
              <a:rPr lang="cs-CZ" dirty="0" smtClean="0"/>
              <a:t>jde-li o legalizaci podpisu ověřující osoby, která legalizaci provádí</a:t>
            </a:r>
          </a:p>
          <a:p>
            <a:r>
              <a:rPr lang="cs-CZ" dirty="0" smtClean="0"/>
              <a:t>je-li podpis vyhotoven jinými písmeny než písmeny latinské abecedy</a:t>
            </a:r>
          </a:p>
          <a:p>
            <a:r>
              <a:rPr lang="cs-CZ" dirty="0" smtClean="0"/>
              <a:t>jde-li o legalizaci podpisu na listině, která neobsahuje žádný text</a:t>
            </a:r>
          </a:p>
          <a:p>
            <a:pPr>
              <a:buNone/>
            </a:pPr>
            <a:r>
              <a:rPr lang="cs-CZ" dirty="0" smtClean="0"/>
              <a:t>U cizojazyčných listin obdobně jako u ověřování</a:t>
            </a:r>
            <a:endParaRPr lang="cs-CZ" dirty="0"/>
          </a:p>
        </p:txBody>
      </p:sp>
      <p:sp>
        <p:nvSpPr>
          <p:cNvPr id="3" name="Nadpis 2"/>
          <p:cNvSpPr>
            <a:spLocks noGrp="1"/>
          </p:cNvSpPr>
          <p:nvPr>
            <p:ph type="title"/>
          </p:nvPr>
        </p:nvSpPr>
        <p:spPr/>
        <p:txBody>
          <a:bodyPr>
            <a:normAutofit/>
          </a:bodyPr>
          <a:lstStyle/>
          <a:p>
            <a:r>
              <a:rPr lang="cs-CZ" dirty="0" smtClean="0"/>
              <a:t>Legalizace – nelze provést</a:t>
            </a:r>
            <a:endParaRPr lang="cs-CZ" dirty="0"/>
          </a:p>
        </p:txBody>
      </p:sp>
      <p:pic>
        <p:nvPicPr>
          <p:cNvPr id="4" name="Obrázek 3" descr="esf_eu_oplzz_Podporujeme_horizontal_CMYK"/>
          <p:cNvPicPr/>
          <p:nvPr/>
        </p:nvPicPr>
        <p:blipFill>
          <a:blip r:embed="rId3" cstate="print"/>
          <a:srcRect/>
          <a:stretch>
            <a:fillRect/>
          </a:stretch>
        </p:blipFill>
        <p:spPr bwMode="auto">
          <a:xfrm>
            <a:off x="3810000" y="6172200"/>
            <a:ext cx="4876800" cy="44055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457200" y="1295400"/>
            <a:ext cx="8229600" cy="4711891"/>
          </a:xfrm>
        </p:spPr>
        <p:txBody>
          <a:bodyPr>
            <a:normAutofit/>
          </a:bodyPr>
          <a:lstStyle/>
          <a:p>
            <a:r>
              <a:rPr lang="cs-CZ" dirty="0" smtClean="0"/>
              <a:t>v případech, kdy osoby, které jsou trvale nebo dočasně neschopny psát nebo číst v důsledku choroby nebo tělesné vady nebo psaní nebo čtení neovládají nepostupuje se podle zákona o ověřování</a:t>
            </a:r>
          </a:p>
          <a:p>
            <a:r>
              <a:rPr lang="cs-CZ" dirty="0" smtClean="0"/>
              <a:t>V případech, že žadatel o legalizaci dotčenou listinu podepsal a až později ztratil schopnost psát nebo číst (např. po mozkové mrtvici), lze v souladu s ustanovením </a:t>
            </a:r>
            <a:r>
              <a:rPr lang="cs-CZ" b="1" dirty="0" smtClean="0"/>
              <a:t>§ 10 odst. 5</a:t>
            </a:r>
            <a:r>
              <a:rPr lang="cs-CZ" dirty="0" smtClean="0"/>
              <a:t> zákona o ověřování, takové žádosti vyhovět a legalizaci za přítomnosti dvou svědků provést</a:t>
            </a:r>
            <a:endParaRPr lang="cs-CZ" dirty="0"/>
          </a:p>
        </p:txBody>
      </p:sp>
      <p:sp>
        <p:nvSpPr>
          <p:cNvPr id="3" name="Nadpis 2"/>
          <p:cNvSpPr>
            <a:spLocks noGrp="1"/>
          </p:cNvSpPr>
          <p:nvPr>
            <p:ph type="title"/>
          </p:nvPr>
        </p:nvSpPr>
        <p:spPr/>
        <p:txBody>
          <a:bodyPr>
            <a:normAutofit/>
          </a:bodyPr>
          <a:lstStyle/>
          <a:p>
            <a:r>
              <a:rPr lang="cs-CZ" dirty="0" smtClean="0"/>
              <a:t>Legalizace – za účasti dvou svědků</a:t>
            </a:r>
            <a:endParaRPr lang="cs-CZ" dirty="0"/>
          </a:p>
        </p:txBody>
      </p:sp>
      <p:pic>
        <p:nvPicPr>
          <p:cNvPr id="4" name="Obrázek 3" descr="esf_eu_oplzz_Podporujeme_horizontal_CMYK"/>
          <p:cNvPicPr/>
          <p:nvPr/>
        </p:nvPicPr>
        <p:blipFill>
          <a:blip r:embed="rId3" cstate="print"/>
          <a:srcRect/>
          <a:stretch>
            <a:fillRect/>
          </a:stretch>
        </p:blipFill>
        <p:spPr bwMode="auto">
          <a:xfrm>
            <a:off x="3810000" y="6172200"/>
            <a:ext cx="4876800" cy="44055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457200" y="1295400"/>
            <a:ext cx="8229600" cy="4711891"/>
          </a:xfrm>
        </p:spPr>
        <p:txBody>
          <a:bodyPr>
            <a:normAutofit fontScale="77500" lnSpcReduction="20000"/>
          </a:bodyPr>
          <a:lstStyle/>
          <a:p>
            <a:pPr>
              <a:buNone/>
            </a:pPr>
            <a:r>
              <a:rPr lang="cs-CZ" dirty="0" smtClean="0"/>
              <a:t>Evidence vidimací a legalizací se vede ve svázané ověřovací knize s tiskopisy očíslovanými v souvislé řadě. Součástí ověřovací knihy je list podpisových vzorů ověřujících osob provádějících vidimaci a legalizaci.</a:t>
            </a:r>
          </a:p>
          <a:p>
            <a:pPr>
              <a:buNone/>
            </a:pPr>
            <a:r>
              <a:rPr lang="cs-CZ" dirty="0" smtClean="0"/>
              <a:t>Tiskopis ověřovací knihy obsahuje</a:t>
            </a:r>
          </a:p>
          <a:p>
            <a:r>
              <a:rPr lang="cs-CZ" dirty="0" smtClean="0"/>
              <a:t>pořadové číslo, pod kterým je vidimace nebo legalizace zapsána,</a:t>
            </a:r>
          </a:p>
          <a:p>
            <a:r>
              <a:rPr lang="cs-CZ" dirty="0" smtClean="0"/>
              <a:t>datum provedení vidimace nebo legalizace,</a:t>
            </a:r>
          </a:p>
          <a:p>
            <a:r>
              <a:rPr lang="cs-CZ" dirty="0" smtClean="0"/>
              <a:t>údaj </a:t>
            </a:r>
            <a:r>
              <a:rPr lang="cs-CZ" dirty="0" smtClean="0"/>
              <a:t>o tom že se doslova shoduje a že jde o prvopis, ověřenou </a:t>
            </a:r>
            <a:r>
              <a:rPr lang="cs-CZ" dirty="0" err="1" smtClean="0"/>
              <a:t>vidimovanou</a:t>
            </a:r>
            <a:r>
              <a:rPr lang="cs-CZ" dirty="0" smtClean="0"/>
              <a:t> listinu, a z kolika stran se skládá, </a:t>
            </a:r>
            <a:r>
              <a:rPr lang="cs-CZ" dirty="0" smtClean="0"/>
              <a:t>zda je opis </a:t>
            </a:r>
            <a:r>
              <a:rPr lang="cs-CZ" dirty="0" smtClean="0"/>
              <a:t>úplný nebo částečný, </a:t>
            </a:r>
            <a:r>
              <a:rPr lang="cs-CZ" dirty="0" smtClean="0"/>
              <a:t>označení </a:t>
            </a:r>
            <a:r>
              <a:rPr lang="cs-CZ" dirty="0" smtClean="0"/>
              <a:t>druhu listiny, která je </a:t>
            </a:r>
            <a:r>
              <a:rPr lang="cs-CZ" dirty="0" err="1" smtClean="0"/>
              <a:t>vidimována</a:t>
            </a:r>
            <a:r>
              <a:rPr lang="cs-CZ" dirty="0" smtClean="0"/>
              <a:t> nebo na které je legalizován </a:t>
            </a:r>
            <a:r>
              <a:rPr lang="cs-CZ" dirty="0" smtClean="0"/>
              <a:t>podpis ...</a:t>
            </a:r>
            <a:endParaRPr lang="cs-CZ" dirty="0" smtClean="0"/>
          </a:p>
          <a:p>
            <a:r>
              <a:rPr lang="cs-CZ" dirty="0" smtClean="0"/>
              <a:t>podpis žadatele, jehož podpis je legalizován, popřípadě svědků, jde-li o legalizaci podle § 10 odst. 5 ,</a:t>
            </a:r>
          </a:p>
          <a:p>
            <a:r>
              <a:rPr lang="cs-CZ" dirty="0" smtClean="0"/>
              <a:t>údaj o uhrazení správního poplatku (uvedení čísla dokladu, kterým byl uhrazen) nebo údaj o osvobození od správního poplatku s odkazem na právní předpis a</a:t>
            </a:r>
          </a:p>
          <a:p>
            <a:r>
              <a:rPr lang="cs-CZ" dirty="0" smtClean="0"/>
              <a:t>podpis ověřující osoby.</a:t>
            </a:r>
          </a:p>
          <a:p>
            <a:endParaRPr lang="cs-CZ" dirty="0"/>
          </a:p>
        </p:txBody>
      </p:sp>
      <p:sp>
        <p:nvSpPr>
          <p:cNvPr id="3" name="Nadpis 2"/>
          <p:cNvSpPr>
            <a:spLocks noGrp="1"/>
          </p:cNvSpPr>
          <p:nvPr>
            <p:ph type="title"/>
          </p:nvPr>
        </p:nvSpPr>
        <p:spPr/>
        <p:txBody>
          <a:bodyPr>
            <a:normAutofit/>
          </a:bodyPr>
          <a:lstStyle/>
          <a:p>
            <a:r>
              <a:rPr lang="cs-CZ" dirty="0" smtClean="0"/>
              <a:t>Evidence legalizace a vidimace</a:t>
            </a:r>
            <a:endParaRPr lang="cs-CZ" dirty="0"/>
          </a:p>
        </p:txBody>
      </p:sp>
      <p:pic>
        <p:nvPicPr>
          <p:cNvPr id="4" name="Obrázek 3" descr="esf_eu_oplzz_Podporujeme_horizontal_CMYK"/>
          <p:cNvPicPr/>
          <p:nvPr/>
        </p:nvPicPr>
        <p:blipFill>
          <a:blip r:embed="rId3" cstate="print"/>
          <a:srcRect/>
          <a:stretch>
            <a:fillRect/>
          </a:stretch>
        </p:blipFill>
        <p:spPr bwMode="auto">
          <a:xfrm>
            <a:off x="3810000" y="6172200"/>
            <a:ext cx="4876800" cy="44055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457200" y="1371600"/>
            <a:ext cx="8229600" cy="4876800"/>
          </a:xfrm>
        </p:spPr>
        <p:txBody>
          <a:bodyPr>
            <a:normAutofit fontScale="70000" lnSpcReduction="20000"/>
          </a:bodyPr>
          <a:lstStyle/>
          <a:p>
            <a:r>
              <a:rPr lang="cs-CZ" dirty="0" smtClean="0"/>
              <a:t>Obecní úřad zašle ve 2 vyhotoveních do 30 dnů ode dne nabytí účinnosti prováděcího právního předpisu, kterým se stanoví seznam obecních úřadů vykonávajících vidimaci a legalizaci, obecnímu úřadu obce s rozšířenou působností vzor otisku úředního razítka a podpisové vzory úředníků nebo starosty anebo místostarosty provádějících u obecního úřadu vidimaci a legalizaci podle tohoto zákona. Újezdní úřad tak učiní do 30 dnů ode dne nabytí účinnosti tohoto zákona. Kopie otisků úředních razítek a podpisových vzorů podle věty první a druhé zašle obecní úřad obce s rozšířenou působností Ministerstvu zahraničních věcí.</a:t>
            </a:r>
          </a:p>
          <a:p>
            <a:r>
              <a:rPr lang="cs-CZ" dirty="0" smtClean="0"/>
              <a:t> Obecní úřad obce s rozšířenou působností zašle ve 2 vyhotoveních do 30 dnů ode dne nabytí účinnosti tohoto zákona krajskému úřadu vzor otisku úředního razítka a podpisové vzory úředníků provádějících u obecního úřadu obce s rozšířenou působností vidimaci a legalizaci podle tohoto zákona. Kopie otisků úředních razítek a podpisových vzorů podle věty první zašle krajský úřad Ministerstvu zahraničních věcí.</a:t>
            </a:r>
          </a:p>
          <a:p>
            <a:r>
              <a:rPr lang="cs-CZ" dirty="0" smtClean="0"/>
              <a:t>Krajský úřad zašle do 30 dnů ode dne nabytí účinnosti tohoto zákona ministerstvu vzor otisku úředního razítka a podpisové vzory úředníků provádějících u krajského úřadu vidimaci a legalizaci podle tohoto zákona. Kopie otisků úředních razítek a podpisových vzorů podle věty první zašle ministerstvo Ministerstvu zahraničních věcí.</a:t>
            </a:r>
          </a:p>
        </p:txBody>
      </p:sp>
      <p:sp>
        <p:nvSpPr>
          <p:cNvPr id="3" name="Nadpis 2"/>
          <p:cNvSpPr>
            <a:spLocks noGrp="1"/>
          </p:cNvSpPr>
          <p:nvPr>
            <p:ph type="title"/>
          </p:nvPr>
        </p:nvSpPr>
        <p:spPr/>
        <p:txBody>
          <a:bodyPr>
            <a:normAutofit fontScale="90000"/>
          </a:bodyPr>
          <a:lstStyle/>
          <a:p>
            <a:r>
              <a:rPr lang="cs-CZ" dirty="0" smtClean="0"/>
              <a:t>Vzory otisků úředních razítek a podpisových vzorů</a:t>
            </a:r>
            <a:endParaRPr lang="cs-CZ" dirty="0"/>
          </a:p>
        </p:txBody>
      </p:sp>
      <p:pic>
        <p:nvPicPr>
          <p:cNvPr id="4" name="Obrázek 3" descr="esf_eu_oplzz_Podporujeme_horizontal_CMYK"/>
          <p:cNvPicPr/>
          <p:nvPr/>
        </p:nvPicPr>
        <p:blipFill>
          <a:blip r:embed="rId3" cstate="print"/>
          <a:srcRect/>
          <a:stretch>
            <a:fillRect/>
          </a:stretch>
        </p:blipFill>
        <p:spPr bwMode="auto">
          <a:xfrm>
            <a:off x="3810000" y="6172200"/>
            <a:ext cx="4876800" cy="44055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457200" y="1371600"/>
            <a:ext cx="8229600" cy="4876800"/>
          </a:xfrm>
        </p:spPr>
        <p:txBody>
          <a:bodyPr>
            <a:normAutofit fontScale="85000" lnSpcReduction="10000"/>
          </a:bodyPr>
          <a:lstStyle/>
          <a:p>
            <a:r>
              <a:rPr lang="cs-CZ" dirty="0" smtClean="0"/>
              <a:t>občanský průkaz  nebo cestovní doklad, jde-li o státního občana České republiky,</a:t>
            </a:r>
          </a:p>
          <a:p>
            <a:r>
              <a:rPr lang="cs-CZ" dirty="0" smtClean="0"/>
              <a:t>průkaz o povolení k pobytu nebo cestovní doklad anebo průkaz totožnosti občana členského státu Evropské unie, jde-li o cizince,</a:t>
            </a:r>
          </a:p>
          <a:p>
            <a:r>
              <a:rPr lang="cs-CZ" dirty="0" smtClean="0"/>
              <a:t>průkaz žadatele o udělení mezinárodní ochrany, jde-li o osobu, která podala žádost o udělení mezinárodní ochrany,</a:t>
            </a:r>
          </a:p>
          <a:p>
            <a:r>
              <a:rPr lang="cs-CZ" dirty="0" smtClean="0"/>
              <a:t>průkaz povolení k pobytu azylanta , jde-li o osobu, které byl udělen azyl, nebo průkaz oprávnění k pobytu osoby požívající doplňkové ochrany, jde-li o osobu požívající doplňkové ochrany, </a:t>
            </a:r>
          </a:p>
          <a:p>
            <a:r>
              <a:rPr lang="cs-CZ" dirty="0" smtClean="0"/>
              <a:t>průkaz žadatele o udělení dočasné ochrany , jde-li o osobu, která podala žádost o udělení dočasné ochrany, nebo</a:t>
            </a:r>
          </a:p>
          <a:p>
            <a:r>
              <a:rPr lang="cs-CZ" dirty="0" smtClean="0"/>
              <a:t>průkaz cizince požívajícího dočasné ochrany, jde-li o osobu, které byla udělena dočasná ochrana.</a:t>
            </a:r>
          </a:p>
        </p:txBody>
      </p:sp>
      <p:sp>
        <p:nvSpPr>
          <p:cNvPr id="3" name="Nadpis 2"/>
          <p:cNvSpPr>
            <a:spLocks noGrp="1"/>
          </p:cNvSpPr>
          <p:nvPr>
            <p:ph type="title"/>
          </p:nvPr>
        </p:nvSpPr>
        <p:spPr/>
        <p:txBody>
          <a:bodyPr>
            <a:normAutofit fontScale="90000"/>
          </a:bodyPr>
          <a:lstStyle/>
          <a:p>
            <a:r>
              <a:rPr lang="cs-CZ" dirty="0" smtClean="0"/>
              <a:t>Prokazování totožnosti při legalizaci a vidimaci</a:t>
            </a:r>
            <a:endParaRPr lang="cs-CZ" dirty="0"/>
          </a:p>
        </p:txBody>
      </p:sp>
      <p:pic>
        <p:nvPicPr>
          <p:cNvPr id="4" name="Obrázek 3" descr="esf_eu_oplzz_Podporujeme_horizontal_CMYK"/>
          <p:cNvPicPr/>
          <p:nvPr/>
        </p:nvPicPr>
        <p:blipFill>
          <a:blip r:embed="rId3" cstate="print"/>
          <a:srcRect/>
          <a:stretch>
            <a:fillRect/>
          </a:stretch>
        </p:blipFill>
        <p:spPr bwMode="auto">
          <a:xfrm>
            <a:off x="3810000" y="6172200"/>
            <a:ext cx="4876800" cy="44055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457200" y="1371600"/>
            <a:ext cx="8229600" cy="4876800"/>
          </a:xfrm>
        </p:spPr>
        <p:txBody>
          <a:bodyPr>
            <a:normAutofit/>
          </a:bodyPr>
          <a:lstStyle/>
          <a:p>
            <a:pPr marL="624078" indent="-514350"/>
            <a:r>
              <a:rPr lang="cs-CZ" dirty="0" smtClean="0"/>
              <a:t>Vidimaci a legalizaci mohou provádět také velitelé lodě, kteří postupují podle vyhlášky ministerstva dopravy a spojů </a:t>
            </a:r>
            <a:r>
              <a:rPr lang="cs-CZ" b="1" dirty="0" smtClean="0"/>
              <a:t>272/2000 Sb</a:t>
            </a:r>
            <a:r>
              <a:rPr lang="cs-CZ" dirty="0" smtClean="0"/>
              <a:t>.,  a notáři, u kterých upravuje postup při legalizaci a vidimaci zákon č</a:t>
            </a:r>
            <a:r>
              <a:rPr lang="cs-CZ" b="1" dirty="0" smtClean="0"/>
              <a:t>. 358/1992 Sb</a:t>
            </a:r>
            <a:r>
              <a:rPr lang="cs-CZ" dirty="0" smtClean="0"/>
              <a:t>., o notářích a jejich činnosti (notářský řád), konkrétně § 73 a § 74.</a:t>
            </a:r>
          </a:p>
          <a:p>
            <a:pPr marL="624078" indent="-514350"/>
            <a:r>
              <a:rPr lang="cs-CZ" dirty="0" smtClean="0"/>
              <a:t>V obecním úřadu není žádný úředník nebo úředník, kteří neprokázal způsobilost k provádění ověřování zkouškou ověřování provádí starosta nebo místostarosta</a:t>
            </a:r>
          </a:p>
          <a:p>
            <a:endParaRPr lang="cs-CZ" dirty="0" smtClean="0"/>
          </a:p>
        </p:txBody>
      </p:sp>
      <p:sp>
        <p:nvSpPr>
          <p:cNvPr id="3" name="Nadpis 2"/>
          <p:cNvSpPr>
            <a:spLocks noGrp="1"/>
          </p:cNvSpPr>
          <p:nvPr>
            <p:ph type="title"/>
          </p:nvPr>
        </p:nvSpPr>
        <p:spPr/>
        <p:txBody>
          <a:bodyPr>
            <a:normAutofit fontScale="90000"/>
          </a:bodyPr>
          <a:lstStyle/>
          <a:p>
            <a:r>
              <a:rPr lang="cs-CZ" dirty="0" smtClean="0"/>
              <a:t>Další subjekty oprávněné k provádění vidimace a legalizace</a:t>
            </a:r>
            <a:endParaRPr lang="cs-CZ" dirty="0"/>
          </a:p>
        </p:txBody>
      </p:sp>
      <p:pic>
        <p:nvPicPr>
          <p:cNvPr id="4" name="Obrázek 3" descr="esf_eu_oplzz_Podporujeme_horizontal_CMYK"/>
          <p:cNvPicPr/>
          <p:nvPr/>
        </p:nvPicPr>
        <p:blipFill>
          <a:blip r:embed="rId3" cstate="print"/>
          <a:srcRect/>
          <a:stretch>
            <a:fillRect/>
          </a:stretch>
        </p:blipFill>
        <p:spPr bwMode="auto">
          <a:xfrm>
            <a:off x="3810000" y="6172200"/>
            <a:ext cx="4876800" cy="44055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a:bodyPr>
          <a:lstStyle/>
          <a:p>
            <a:pPr>
              <a:buNone/>
            </a:pPr>
            <a:r>
              <a:rPr lang="cs-CZ" dirty="0" smtClean="0"/>
              <a:t>Vidimaci a legalizaci u krajského úřadu, obecního úřadu obce s rozšířenou působností a obecního úřadu provádí úředník, který</a:t>
            </a:r>
          </a:p>
          <a:p>
            <a:r>
              <a:rPr lang="cs-CZ" dirty="0" smtClean="0"/>
              <a:t>prokázal zvláštní odbornou způsobilost pro výkon správních činností při správě matrik a státního občanství, nebo</a:t>
            </a:r>
          </a:p>
          <a:p>
            <a:r>
              <a:rPr lang="cs-CZ" dirty="0" smtClean="0"/>
              <a:t>prokázal odbornou způsobilost matrikáře podle zvláštního právního předpisu, nebo</a:t>
            </a:r>
          </a:p>
          <a:p>
            <a:r>
              <a:rPr lang="cs-CZ" dirty="0" smtClean="0"/>
              <a:t>složil zkoušku podle zákona.</a:t>
            </a:r>
          </a:p>
          <a:p>
            <a:endParaRPr lang="cs-CZ" dirty="0"/>
          </a:p>
        </p:txBody>
      </p:sp>
      <p:sp>
        <p:nvSpPr>
          <p:cNvPr id="3" name="Nadpis 2"/>
          <p:cNvSpPr>
            <a:spLocks noGrp="1"/>
          </p:cNvSpPr>
          <p:nvPr>
            <p:ph type="title"/>
          </p:nvPr>
        </p:nvSpPr>
        <p:spPr/>
        <p:txBody>
          <a:bodyPr>
            <a:normAutofit/>
          </a:bodyPr>
          <a:lstStyle/>
          <a:p>
            <a:r>
              <a:rPr lang="cs-CZ" dirty="0" smtClean="0"/>
              <a:t>Ověřování způsobilosti k ověřování</a:t>
            </a:r>
            <a:endParaRPr lang="cs-CZ" dirty="0"/>
          </a:p>
        </p:txBody>
      </p:sp>
      <p:pic>
        <p:nvPicPr>
          <p:cNvPr id="4" name="Obrázek 3" descr="esf_eu_oplzz_Podporujeme_horizontal_CMYK"/>
          <p:cNvPicPr/>
          <p:nvPr/>
        </p:nvPicPr>
        <p:blipFill>
          <a:blip r:embed="rId3" cstate="print"/>
          <a:srcRect/>
          <a:stretch>
            <a:fillRect/>
          </a:stretch>
        </p:blipFill>
        <p:spPr bwMode="auto">
          <a:xfrm>
            <a:off x="3810000" y="6172200"/>
            <a:ext cx="4876800" cy="44055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lstStyle/>
          <a:p>
            <a:r>
              <a:rPr lang="cs-CZ" dirty="0" smtClean="0"/>
              <a:t>Vidimace a legalizace</a:t>
            </a:r>
          </a:p>
          <a:p>
            <a:pPr lvl="1"/>
            <a:r>
              <a:rPr lang="pt-BR" dirty="0" smtClean="0"/>
              <a:t>Výkon státní správy na úseku vidimace a legalizace</a:t>
            </a:r>
          </a:p>
          <a:p>
            <a:pPr lvl="1"/>
            <a:r>
              <a:rPr lang="cs-CZ" dirty="0" smtClean="0"/>
              <a:t>Vidimace</a:t>
            </a:r>
          </a:p>
          <a:p>
            <a:pPr lvl="1"/>
            <a:r>
              <a:rPr lang="cs-CZ" dirty="0" smtClean="0"/>
              <a:t>Legalizace</a:t>
            </a:r>
          </a:p>
          <a:p>
            <a:pPr lvl="1"/>
            <a:r>
              <a:rPr lang="cs-CZ" dirty="0" smtClean="0"/>
              <a:t>Evidence legalizace a vidimace</a:t>
            </a:r>
          </a:p>
          <a:p>
            <a:pPr lvl="1"/>
            <a:r>
              <a:rPr lang="cs-CZ" dirty="0" smtClean="0"/>
              <a:t>Vzory otisků úředních razítek a podpisových vzorů</a:t>
            </a:r>
          </a:p>
          <a:p>
            <a:pPr lvl="1"/>
            <a:r>
              <a:rPr lang="cs-CZ" dirty="0" smtClean="0"/>
              <a:t>Prokazování totožnosti při legalizaci a vidimaci</a:t>
            </a:r>
          </a:p>
          <a:p>
            <a:pPr lvl="1"/>
            <a:r>
              <a:rPr lang="cs-CZ" dirty="0" smtClean="0"/>
              <a:t>Další subjekty oprávněné k provádění vidimace a legalizace</a:t>
            </a:r>
          </a:p>
          <a:p>
            <a:pPr lvl="1"/>
            <a:r>
              <a:rPr lang="cs-CZ" dirty="0" smtClean="0"/>
              <a:t>Ověřování způsobilosti k ověřování</a:t>
            </a:r>
          </a:p>
          <a:p>
            <a:pPr lvl="1"/>
            <a:r>
              <a:rPr lang="cs-CZ" dirty="0" smtClean="0"/>
              <a:t>Doplňkové materiály</a:t>
            </a:r>
          </a:p>
        </p:txBody>
      </p:sp>
      <p:sp>
        <p:nvSpPr>
          <p:cNvPr id="3" name="Nadpis 2"/>
          <p:cNvSpPr>
            <a:spLocks noGrp="1"/>
          </p:cNvSpPr>
          <p:nvPr>
            <p:ph type="title"/>
          </p:nvPr>
        </p:nvSpPr>
        <p:spPr/>
        <p:txBody>
          <a:bodyPr/>
          <a:lstStyle/>
          <a:p>
            <a:r>
              <a:rPr lang="cs-CZ" dirty="0" smtClean="0"/>
              <a:t>Obsah školení</a:t>
            </a:r>
            <a:endParaRPr lang="cs-CZ" dirty="0"/>
          </a:p>
        </p:txBody>
      </p:sp>
      <p:pic>
        <p:nvPicPr>
          <p:cNvPr id="4" name="Obrázek 3" descr="esf_eu_oplzz_Podporujeme_horizontal_CMYK"/>
          <p:cNvPicPr/>
          <p:nvPr/>
        </p:nvPicPr>
        <p:blipFill>
          <a:blip r:embed="rId3" cstate="print"/>
          <a:srcRect/>
          <a:stretch>
            <a:fillRect/>
          </a:stretch>
        </p:blipFill>
        <p:spPr bwMode="auto">
          <a:xfrm>
            <a:off x="3810000" y="6172200"/>
            <a:ext cx="4876800" cy="44055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fontScale="85000" lnSpcReduction="20000"/>
          </a:bodyPr>
          <a:lstStyle/>
          <a:p>
            <a:r>
              <a:rPr lang="cs-CZ" dirty="0" smtClean="0">
                <a:hlinkClick r:id="rId3" action="ppaction://hlinkfile"/>
              </a:rPr>
              <a:t>Zákon č. 21/2006 Sb</a:t>
            </a:r>
            <a:r>
              <a:rPr lang="cs-CZ" dirty="0" smtClean="0"/>
              <a:t>., o ověřování shody opisu nebo kopie s listinou a o ověřování pravosti podpisu a o změně některých zákonů (zákon o ověřování), ve znění pozdějších předpisů, v plném rozsahu</a:t>
            </a:r>
          </a:p>
          <a:p>
            <a:r>
              <a:rPr lang="cs-CZ" dirty="0" smtClean="0">
                <a:hlinkClick r:id="rId4" action="ppaction://hlinkfile"/>
              </a:rPr>
              <a:t>Vyhláška č. 36/2006 Sb</a:t>
            </a:r>
            <a:r>
              <a:rPr lang="cs-CZ" dirty="0" smtClean="0"/>
              <a:t>., o ověřování shody opisu nebo kopie s listinou a o ověřování pravosti podpisu, ve znění pozdějších předpisů, v plném rozsahu</a:t>
            </a:r>
          </a:p>
          <a:p>
            <a:r>
              <a:rPr lang="cs-CZ" dirty="0" smtClean="0">
                <a:hlinkClick r:id="rId5" action="ppaction://hlinkfile"/>
              </a:rPr>
              <a:t>Zákon č. 500/2004 Sb</a:t>
            </a:r>
            <a:r>
              <a:rPr lang="cs-CZ" dirty="0" smtClean="0"/>
              <a:t>., správní řád, ve znění pozdějších předpisů, část čtvrtá</a:t>
            </a:r>
          </a:p>
          <a:p>
            <a:r>
              <a:rPr lang="cs-CZ" dirty="0" smtClean="0">
                <a:hlinkClick r:id="rId6" action="ppaction://hlinkfile"/>
              </a:rPr>
              <a:t>Zákon č. 358/1992 Sb</a:t>
            </a:r>
            <a:r>
              <a:rPr lang="cs-CZ" dirty="0" smtClean="0"/>
              <a:t>., o notářích a jejich činnosti (notářský řád), ve znění pozdějších předpisů, ustanovení týkajících se ověřování shody opisu nebo kopie s listinou a ověřování pravosti podpisu</a:t>
            </a:r>
          </a:p>
          <a:p>
            <a:r>
              <a:rPr lang="cs-CZ" dirty="0" smtClean="0">
                <a:hlinkClick r:id="rId7" action="ppaction://hlinkfile"/>
              </a:rPr>
              <a:t>Vyhláška č. 272/2000 Sb</a:t>
            </a:r>
            <a:r>
              <a:rPr lang="cs-CZ" dirty="0" smtClean="0"/>
              <a:t>., o ověřování pravosti podpisu nebo shody opisu nebo kopie s listinou velitelem lodě</a:t>
            </a:r>
            <a:endParaRPr lang="cs-CZ" dirty="0"/>
          </a:p>
        </p:txBody>
      </p:sp>
      <p:sp>
        <p:nvSpPr>
          <p:cNvPr id="3" name="Nadpis 2"/>
          <p:cNvSpPr>
            <a:spLocks noGrp="1"/>
          </p:cNvSpPr>
          <p:nvPr>
            <p:ph type="title"/>
          </p:nvPr>
        </p:nvSpPr>
        <p:spPr/>
        <p:txBody>
          <a:bodyPr>
            <a:normAutofit fontScale="90000"/>
          </a:bodyPr>
          <a:lstStyle/>
          <a:p>
            <a:r>
              <a:rPr lang="cs-CZ" dirty="0" smtClean="0"/>
              <a:t>Právní předpisy upravující vidimaci a legalizaci</a:t>
            </a:r>
            <a:endParaRPr lang="cs-CZ" dirty="0"/>
          </a:p>
        </p:txBody>
      </p:sp>
      <p:pic>
        <p:nvPicPr>
          <p:cNvPr id="4" name="Obrázek 3" descr="esf_eu_oplzz_Podporujeme_horizontal_CMYK"/>
          <p:cNvPicPr/>
          <p:nvPr/>
        </p:nvPicPr>
        <p:blipFill>
          <a:blip r:embed="rId8" cstate="print"/>
          <a:srcRect/>
          <a:stretch>
            <a:fillRect/>
          </a:stretch>
        </p:blipFill>
        <p:spPr bwMode="auto">
          <a:xfrm>
            <a:off x="3810000" y="6172200"/>
            <a:ext cx="4876800" cy="44055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lstStyle/>
          <a:p>
            <a:r>
              <a:rPr lang="pl-PL" dirty="0" smtClean="0"/>
              <a:t>Ověřování pravosti podpisu na směnkách</a:t>
            </a:r>
          </a:p>
          <a:p>
            <a:r>
              <a:rPr lang="cs-CZ" dirty="0" smtClean="0"/>
              <a:t>Vidimace listiny opatřené plastickým textem nebo otiskem plastického razítka</a:t>
            </a:r>
          </a:p>
          <a:p>
            <a:r>
              <a:rPr lang="cs-CZ" dirty="0" smtClean="0"/>
              <a:t>Vidimace listin, které tvoří svazek dokumentů</a:t>
            </a:r>
          </a:p>
          <a:p>
            <a:r>
              <a:rPr lang="cs-CZ" dirty="0" smtClean="0"/>
              <a:t>Vidimace ústřižku složenky</a:t>
            </a:r>
          </a:p>
          <a:p>
            <a:r>
              <a:rPr lang="cs-CZ" dirty="0" smtClean="0"/>
              <a:t>Vidimace rozhodnutí České správy sociálního zabezpečení (dále jen „ČSSZ“) o dávkách důchodového zabezpečení</a:t>
            </a:r>
          </a:p>
          <a:p>
            <a:endParaRPr lang="cs-CZ" dirty="0" smtClean="0"/>
          </a:p>
          <a:p>
            <a:endParaRPr lang="cs-CZ" dirty="0"/>
          </a:p>
        </p:txBody>
      </p:sp>
      <p:sp>
        <p:nvSpPr>
          <p:cNvPr id="3" name="Nadpis 2"/>
          <p:cNvSpPr>
            <a:spLocks noGrp="1"/>
          </p:cNvSpPr>
          <p:nvPr>
            <p:ph type="title"/>
          </p:nvPr>
        </p:nvSpPr>
        <p:spPr/>
        <p:txBody>
          <a:bodyPr>
            <a:normAutofit/>
          </a:bodyPr>
          <a:lstStyle/>
          <a:p>
            <a:r>
              <a:rPr lang="cs-CZ" dirty="0" smtClean="0"/>
              <a:t>Doplňkové materiály</a:t>
            </a:r>
            <a:endParaRPr lang="cs-CZ" dirty="0"/>
          </a:p>
        </p:txBody>
      </p:sp>
      <p:pic>
        <p:nvPicPr>
          <p:cNvPr id="4" name="Obrázek 3" descr="esf_eu_oplzz_Podporujeme_horizontal_CMYK"/>
          <p:cNvPicPr/>
          <p:nvPr/>
        </p:nvPicPr>
        <p:blipFill>
          <a:blip r:embed="rId3" cstate="print"/>
          <a:srcRect/>
          <a:stretch>
            <a:fillRect/>
          </a:stretch>
        </p:blipFill>
        <p:spPr bwMode="auto">
          <a:xfrm>
            <a:off x="3810000" y="6172200"/>
            <a:ext cx="4876800" cy="44055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a:bodyPr>
          <a:lstStyle/>
          <a:p>
            <a:r>
              <a:rPr lang="cs-CZ" dirty="0" smtClean="0"/>
              <a:t>Dotazy ?</a:t>
            </a:r>
          </a:p>
          <a:p>
            <a:endParaRPr lang="cs-CZ" dirty="0" smtClean="0"/>
          </a:p>
          <a:p>
            <a:endParaRPr lang="cs-CZ" dirty="0" smtClean="0"/>
          </a:p>
          <a:p>
            <a:endParaRPr lang="cs-CZ" dirty="0" smtClean="0"/>
          </a:p>
          <a:p>
            <a:r>
              <a:rPr lang="cs-CZ" dirty="0" smtClean="0"/>
              <a:t>Bc. Jan Podloučka</a:t>
            </a:r>
          </a:p>
          <a:p>
            <a:r>
              <a:rPr lang="cs-CZ" dirty="0" err="1" smtClean="0"/>
              <a:t>podloucka</a:t>
            </a:r>
            <a:r>
              <a:rPr lang="cs-CZ" dirty="0" smtClean="0"/>
              <a:t>@</a:t>
            </a:r>
            <a:r>
              <a:rPr lang="cs-CZ" dirty="0" err="1" smtClean="0"/>
              <a:t>boskovice.cz</a:t>
            </a:r>
            <a:endParaRPr lang="cs-CZ" dirty="0" smtClean="0"/>
          </a:p>
          <a:p>
            <a:pPr marL="342900" indent="-342900">
              <a:lnSpc>
                <a:spcPct val="150000"/>
              </a:lnSpc>
              <a:buFont typeface="Wingdings" pitchFamily="2" charset="2"/>
              <a:buChar char="Ø"/>
            </a:pPr>
            <a:endParaRPr lang="cs-CZ" dirty="0"/>
          </a:p>
        </p:txBody>
      </p:sp>
      <p:sp>
        <p:nvSpPr>
          <p:cNvPr id="3" name="Nadpis 2"/>
          <p:cNvSpPr>
            <a:spLocks noGrp="1"/>
          </p:cNvSpPr>
          <p:nvPr>
            <p:ph type="title"/>
          </p:nvPr>
        </p:nvSpPr>
        <p:spPr/>
        <p:txBody>
          <a:bodyPr>
            <a:normAutofit/>
          </a:bodyPr>
          <a:lstStyle/>
          <a:p>
            <a:r>
              <a:rPr lang="cs-CZ" sz="3600" dirty="0" smtClean="0"/>
              <a:t>Děkuji za pozornost</a:t>
            </a:r>
            <a:endParaRPr lang="cs-CZ" sz="3600" dirty="0"/>
          </a:p>
        </p:txBody>
      </p:sp>
      <p:pic>
        <p:nvPicPr>
          <p:cNvPr id="5" name="Obrázek 4" descr="esf_eu_oplzz_Podporujeme_horizontal_CMYK"/>
          <p:cNvPicPr/>
          <p:nvPr/>
        </p:nvPicPr>
        <p:blipFill>
          <a:blip r:embed="rId3" cstate="print"/>
          <a:srcRect/>
          <a:stretch>
            <a:fillRect/>
          </a:stretch>
        </p:blipFill>
        <p:spPr bwMode="auto">
          <a:xfrm>
            <a:off x="3810000" y="6172200"/>
            <a:ext cx="4876800" cy="44055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457200" y="1447800"/>
            <a:ext cx="8382000" cy="4267200"/>
          </a:xfrm>
        </p:spPr>
        <p:txBody>
          <a:bodyPr>
            <a:normAutofit fontScale="92500" lnSpcReduction="20000"/>
          </a:bodyPr>
          <a:lstStyle/>
          <a:p>
            <a:pPr>
              <a:buNone/>
            </a:pPr>
            <a:r>
              <a:rPr lang="cs-CZ" b="1" dirty="0" smtClean="0"/>
              <a:t>Správní řád upravuje postup:</a:t>
            </a:r>
            <a:endParaRPr lang="cs-CZ" dirty="0" smtClean="0"/>
          </a:p>
          <a:p>
            <a:r>
              <a:rPr lang="cs-CZ" dirty="0" smtClean="0"/>
              <a:t>orgánů moci výkonné </a:t>
            </a:r>
          </a:p>
          <a:p>
            <a:r>
              <a:rPr lang="cs-CZ" dirty="0" smtClean="0"/>
              <a:t>orgánů územních samosprávných celků (tedy obcí, měst a krajů) </a:t>
            </a:r>
          </a:p>
          <a:p>
            <a:r>
              <a:rPr lang="cs-CZ" dirty="0" smtClean="0"/>
              <a:t>jiných orgánů </a:t>
            </a:r>
          </a:p>
          <a:p>
            <a:r>
              <a:rPr lang="cs-CZ" dirty="0" smtClean="0"/>
              <a:t>právnických a fyzických osob, pokud vykonávají působnost v oblasti veřejné správy </a:t>
            </a:r>
          </a:p>
          <a:p>
            <a:pPr>
              <a:buNone/>
            </a:pPr>
            <a:r>
              <a:rPr lang="cs-CZ" b="1" dirty="0" smtClean="0"/>
              <a:t>Správní řád se navíc použije i na:</a:t>
            </a:r>
            <a:endParaRPr lang="cs-CZ" dirty="0" smtClean="0"/>
          </a:p>
          <a:p>
            <a:r>
              <a:rPr lang="cs-CZ" dirty="0" smtClean="0"/>
              <a:t>veřejnoprávní smlouvy </a:t>
            </a:r>
          </a:p>
          <a:p>
            <a:r>
              <a:rPr lang="cs-CZ" dirty="0" smtClean="0"/>
              <a:t>opatření obecné povahy </a:t>
            </a:r>
          </a:p>
          <a:p>
            <a:r>
              <a:rPr lang="cs-CZ" dirty="0" smtClean="0"/>
              <a:t>vyřizování stížností souvisejících s výkonem veřejné správy</a:t>
            </a:r>
          </a:p>
          <a:p>
            <a:endParaRPr lang="cs-CZ" dirty="0"/>
          </a:p>
        </p:txBody>
      </p:sp>
      <p:sp>
        <p:nvSpPr>
          <p:cNvPr id="3" name="Nadpis 2"/>
          <p:cNvSpPr>
            <a:spLocks noGrp="1"/>
          </p:cNvSpPr>
          <p:nvPr>
            <p:ph type="title"/>
          </p:nvPr>
        </p:nvSpPr>
        <p:spPr/>
        <p:txBody>
          <a:bodyPr>
            <a:normAutofit fontScale="90000"/>
          </a:bodyPr>
          <a:lstStyle/>
          <a:p>
            <a:r>
              <a:rPr lang="cs-CZ" dirty="0" smtClean="0"/>
              <a:t>Správní řád - působnost správního řádu </a:t>
            </a:r>
            <a:endParaRPr lang="cs-CZ" dirty="0"/>
          </a:p>
        </p:txBody>
      </p:sp>
      <p:pic>
        <p:nvPicPr>
          <p:cNvPr id="4" name="Obrázek 3" descr="esf_eu_oplzz_Podporujeme_horizontal_CMYK"/>
          <p:cNvPicPr/>
          <p:nvPr/>
        </p:nvPicPr>
        <p:blipFill>
          <a:blip r:embed="rId3" cstate="print"/>
          <a:srcRect/>
          <a:stretch>
            <a:fillRect/>
          </a:stretch>
        </p:blipFill>
        <p:spPr bwMode="auto">
          <a:xfrm>
            <a:off x="3810000" y="6172200"/>
            <a:ext cx="4876800" cy="44055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457200" y="1447800"/>
            <a:ext cx="8382000" cy="4267200"/>
          </a:xfrm>
        </p:spPr>
        <p:txBody>
          <a:bodyPr>
            <a:normAutofit/>
          </a:bodyPr>
          <a:lstStyle/>
          <a:p>
            <a:pPr>
              <a:buNone/>
            </a:pPr>
            <a:r>
              <a:rPr lang="cs-CZ" b="1" dirty="0" smtClean="0"/>
              <a:t>Správní řád se nepoužije</a:t>
            </a:r>
            <a:r>
              <a:rPr lang="cs-CZ" dirty="0" smtClean="0"/>
              <a:t> pro následující úkony prováděné správními orgány:</a:t>
            </a:r>
          </a:p>
          <a:p>
            <a:r>
              <a:rPr lang="cs-CZ" dirty="0" smtClean="0"/>
              <a:t>občanskoprávní </a:t>
            </a:r>
          </a:p>
          <a:p>
            <a:r>
              <a:rPr lang="cs-CZ" dirty="0" smtClean="0"/>
              <a:t>obchodněprávní </a:t>
            </a:r>
          </a:p>
          <a:p>
            <a:r>
              <a:rPr lang="cs-CZ" dirty="0" smtClean="0"/>
              <a:t>pracovně právní </a:t>
            </a:r>
          </a:p>
          <a:p>
            <a:r>
              <a:rPr lang="cs-CZ" dirty="0" smtClean="0"/>
              <a:t>na vztahy mezi orgány téhož územního samosprávného celku při výkonu samostatné působnosti </a:t>
            </a:r>
          </a:p>
          <a:p>
            <a:endParaRPr lang="cs-CZ" dirty="0"/>
          </a:p>
        </p:txBody>
      </p:sp>
      <p:sp>
        <p:nvSpPr>
          <p:cNvPr id="3" name="Nadpis 2"/>
          <p:cNvSpPr>
            <a:spLocks noGrp="1"/>
          </p:cNvSpPr>
          <p:nvPr>
            <p:ph type="title"/>
          </p:nvPr>
        </p:nvSpPr>
        <p:spPr/>
        <p:txBody>
          <a:bodyPr>
            <a:normAutofit fontScale="90000"/>
          </a:bodyPr>
          <a:lstStyle/>
          <a:p>
            <a:r>
              <a:rPr lang="cs-CZ" dirty="0" smtClean="0"/>
              <a:t>Správní řád - působnost správního řádu </a:t>
            </a:r>
            <a:endParaRPr lang="cs-CZ" dirty="0"/>
          </a:p>
        </p:txBody>
      </p:sp>
      <p:pic>
        <p:nvPicPr>
          <p:cNvPr id="4" name="Obrázek 3" descr="esf_eu_oplzz_Podporujeme_horizontal_CMYK"/>
          <p:cNvPicPr/>
          <p:nvPr/>
        </p:nvPicPr>
        <p:blipFill>
          <a:blip r:embed="rId3" cstate="print"/>
          <a:srcRect/>
          <a:stretch>
            <a:fillRect/>
          </a:stretch>
        </p:blipFill>
        <p:spPr bwMode="auto">
          <a:xfrm>
            <a:off x="3810000" y="6172200"/>
            <a:ext cx="4876800" cy="44055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457200" y="1447800"/>
            <a:ext cx="8382000" cy="4267200"/>
          </a:xfrm>
        </p:spPr>
        <p:txBody>
          <a:bodyPr>
            <a:normAutofit/>
          </a:bodyPr>
          <a:lstStyle/>
          <a:p>
            <a:r>
              <a:rPr lang="cs-CZ" dirty="0" smtClean="0"/>
              <a:t>Zásada legality, subsidiarity a ochrany dobré víry</a:t>
            </a:r>
          </a:p>
          <a:p>
            <a:r>
              <a:rPr lang="cs-CZ" dirty="0" smtClean="0"/>
              <a:t>Zásada zákazu zneužití správního uvážení a zásada proporcionality</a:t>
            </a:r>
          </a:p>
          <a:p>
            <a:r>
              <a:rPr lang="cs-CZ" dirty="0" smtClean="0"/>
              <a:t>Zásada materiální pravdy, nestrannosti a legitimního očekávání</a:t>
            </a:r>
          </a:p>
          <a:p>
            <a:r>
              <a:rPr lang="cs-CZ" dirty="0" smtClean="0"/>
              <a:t>Zásada rovnosti</a:t>
            </a:r>
          </a:p>
          <a:p>
            <a:pPr marL="109728" indent="0">
              <a:buNone/>
            </a:pPr>
            <a:endParaRPr lang="cs-CZ" dirty="0"/>
          </a:p>
        </p:txBody>
      </p:sp>
      <p:sp>
        <p:nvSpPr>
          <p:cNvPr id="3" name="Nadpis 2"/>
          <p:cNvSpPr>
            <a:spLocks noGrp="1"/>
          </p:cNvSpPr>
          <p:nvPr>
            <p:ph type="title"/>
          </p:nvPr>
        </p:nvSpPr>
        <p:spPr/>
        <p:txBody>
          <a:bodyPr>
            <a:normAutofit/>
          </a:bodyPr>
          <a:lstStyle/>
          <a:p>
            <a:r>
              <a:rPr lang="cs-CZ" dirty="0" smtClean="0"/>
              <a:t>Správní řád - Základní zásady</a:t>
            </a:r>
            <a:endParaRPr lang="cs-CZ" dirty="0"/>
          </a:p>
        </p:txBody>
      </p:sp>
      <p:pic>
        <p:nvPicPr>
          <p:cNvPr id="4" name="Obrázek 3" descr="esf_eu_oplzz_Podporujeme_horizontal_CMYK"/>
          <p:cNvPicPr/>
          <p:nvPr/>
        </p:nvPicPr>
        <p:blipFill>
          <a:blip r:embed="rId3" cstate="print"/>
          <a:srcRect/>
          <a:stretch>
            <a:fillRect/>
          </a:stretch>
        </p:blipFill>
        <p:spPr bwMode="auto">
          <a:xfrm>
            <a:off x="3810000" y="6172200"/>
            <a:ext cx="4876800" cy="44055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457200" y="1447800"/>
            <a:ext cx="8382000" cy="4267200"/>
          </a:xfrm>
        </p:spPr>
        <p:txBody>
          <a:bodyPr>
            <a:normAutofit/>
          </a:bodyPr>
          <a:lstStyle/>
          <a:p>
            <a:r>
              <a:rPr lang="cs-CZ" dirty="0" smtClean="0"/>
              <a:t>Zásada ochrany veřejného zájmu, zásada spolupráce ve veřejné správě</a:t>
            </a:r>
          </a:p>
          <a:p>
            <a:r>
              <a:rPr lang="cs-CZ" dirty="0" smtClean="0"/>
              <a:t>Zásada dobré správy</a:t>
            </a:r>
          </a:p>
          <a:p>
            <a:r>
              <a:rPr lang="pl-PL" dirty="0" smtClean="0"/>
              <a:t>Zásada součinnosti s dotčenými osobami</a:t>
            </a:r>
          </a:p>
          <a:p>
            <a:r>
              <a:rPr lang="cs-CZ" dirty="0" smtClean="0"/>
              <a:t>Zásada preference smírného řešení, zásada rychlosti a procesní ekonomie</a:t>
            </a:r>
          </a:p>
          <a:p>
            <a:endParaRPr lang="cs-CZ" dirty="0"/>
          </a:p>
        </p:txBody>
      </p:sp>
      <p:sp>
        <p:nvSpPr>
          <p:cNvPr id="3" name="Nadpis 2"/>
          <p:cNvSpPr>
            <a:spLocks noGrp="1"/>
          </p:cNvSpPr>
          <p:nvPr>
            <p:ph type="title"/>
          </p:nvPr>
        </p:nvSpPr>
        <p:spPr/>
        <p:txBody>
          <a:bodyPr>
            <a:normAutofit/>
          </a:bodyPr>
          <a:lstStyle/>
          <a:p>
            <a:r>
              <a:rPr lang="cs-CZ" dirty="0" smtClean="0"/>
              <a:t>Správní řád - Základní zásady</a:t>
            </a:r>
            <a:endParaRPr lang="cs-CZ" dirty="0"/>
          </a:p>
        </p:txBody>
      </p:sp>
      <p:pic>
        <p:nvPicPr>
          <p:cNvPr id="4" name="Obrázek 3" descr="esf_eu_oplzz_Podporujeme_horizontal_CMYK"/>
          <p:cNvPicPr/>
          <p:nvPr/>
        </p:nvPicPr>
        <p:blipFill>
          <a:blip r:embed="rId3" cstate="print"/>
          <a:srcRect/>
          <a:stretch>
            <a:fillRect/>
          </a:stretch>
        </p:blipFill>
        <p:spPr bwMode="auto">
          <a:xfrm>
            <a:off x="3810000" y="6172200"/>
            <a:ext cx="4876800" cy="440555"/>
          </a:xfrm>
          <a:prstGeom prst="rect">
            <a:avLst/>
          </a:prstGeom>
          <a:noFill/>
          <a:ln w="9525">
            <a:noFill/>
            <a:miter lim="800000"/>
            <a:headEnd/>
            <a:tailEnd/>
          </a:ln>
        </p:spPr>
      </p:pic>
    </p:spTree>
    <p:extLst>
      <p:ext uri="{BB962C8B-B14F-4D97-AF65-F5344CB8AC3E}">
        <p14:creationId xmlns:p14="http://schemas.microsoft.com/office/powerpoint/2010/main" xmlns="" val="222117984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lstStyle/>
          <a:p>
            <a:pPr>
              <a:buNone/>
            </a:pPr>
            <a:r>
              <a:rPr lang="cs-CZ" dirty="0" smtClean="0"/>
              <a:t>Správní řád stanovuje požadavky na úkony, které jsou formou realizace veřejné správy, i když nemají povahu rozhodnutí.</a:t>
            </a:r>
          </a:p>
          <a:p>
            <a:pPr>
              <a:buNone/>
            </a:pPr>
            <a:r>
              <a:rPr lang="cs-CZ" dirty="0" smtClean="0"/>
              <a:t>Mezi tyto úkony patří zejména:</a:t>
            </a:r>
          </a:p>
          <a:p>
            <a:r>
              <a:rPr lang="cs-CZ" dirty="0" smtClean="0"/>
              <a:t>vyjádření </a:t>
            </a:r>
          </a:p>
          <a:p>
            <a:r>
              <a:rPr lang="cs-CZ" dirty="0" smtClean="0"/>
              <a:t>osvědčení </a:t>
            </a:r>
          </a:p>
          <a:p>
            <a:r>
              <a:rPr lang="cs-CZ" dirty="0" smtClean="0"/>
              <a:t>sdělení </a:t>
            </a:r>
          </a:p>
          <a:p>
            <a:pPr>
              <a:buNone/>
            </a:pPr>
            <a:r>
              <a:rPr lang="cs-CZ" dirty="0" smtClean="0"/>
              <a:t>Správní řád tuto problematiku řeší</a:t>
            </a:r>
            <a:r>
              <a:rPr lang="cs-CZ" b="1" dirty="0" smtClean="0"/>
              <a:t> v části čtvrté</a:t>
            </a:r>
            <a:r>
              <a:rPr lang="cs-CZ" dirty="0" smtClean="0"/>
              <a:t>. </a:t>
            </a:r>
          </a:p>
          <a:p>
            <a:endParaRPr lang="cs-CZ" dirty="0"/>
          </a:p>
        </p:txBody>
      </p:sp>
      <p:sp>
        <p:nvSpPr>
          <p:cNvPr id="3" name="Nadpis 2"/>
          <p:cNvSpPr>
            <a:spLocks noGrp="1"/>
          </p:cNvSpPr>
          <p:nvPr>
            <p:ph type="title"/>
          </p:nvPr>
        </p:nvSpPr>
        <p:spPr/>
        <p:txBody>
          <a:bodyPr>
            <a:normAutofit fontScale="90000"/>
          </a:bodyPr>
          <a:lstStyle/>
          <a:p>
            <a:r>
              <a:rPr lang="cs-CZ" sz="4000" dirty="0" smtClean="0"/>
              <a:t>Správní řád - </a:t>
            </a:r>
            <a:r>
              <a:rPr lang="cs-CZ" dirty="0" smtClean="0"/>
              <a:t>Vydávání vyjádření, osvědčení a sdělení</a:t>
            </a:r>
            <a:endParaRPr lang="cs-CZ" dirty="0"/>
          </a:p>
        </p:txBody>
      </p:sp>
      <p:pic>
        <p:nvPicPr>
          <p:cNvPr id="4" name="Obrázek 3" descr="esf_eu_oplzz_Podporujeme_horizontal_CMYK"/>
          <p:cNvPicPr/>
          <p:nvPr/>
        </p:nvPicPr>
        <p:blipFill>
          <a:blip r:embed="rId3" cstate="print"/>
          <a:srcRect/>
          <a:stretch>
            <a:fillRect/>
          </a:stretch>
        </p:blipFill>
        <p:spPr bwMode="auto">
          <a:xfrm>
            <a:off x="3810000" y="6172200"/>
            <a:ext cx="4876800" cy="44055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lstStyle/>
          <a:p>
            <a:pPr>
              <a:buNone/>
            </a:pPr>
            <a:r>
              <a:rPr lang="cs-CZ" dirty="0" smtClean="0"/>
              <a:t>Vady mohou být dvojího charakteru:</a:t>
            </a:r>
          </a:p>
          <a:p>
            <a:pPr marL="624078" indent="-514350"/>
            <a:r>
              <a:rPr lang="cs-CZ" dirty="0" smtClean="0"/>
              <a:t>vady, které lze opravit -  správní orgán </a:t>
            </a:r>
            <a:r>
              <a:rPr lang="cs-CZ" b="1" dirty="0" smtClean="0"/>
              <a:t>opraví</a:t>
            </a:r>
            <a:r>
              <a:rPr lang="cs-CZ" dirty="0" smtClean="0"/>
              <a:t> pouze formou usnesení</a:t>
            </a:r>
          </a:p>
          <a:p>
            <a:pPr marL="624078" indent="-514350"/>
            <a:r>
              <a:rPr lang="cs-CZ" dirty="0" smtClean="0"/>
              <a:t>vady závažnějšího charakteru - příslušný správní orgán usnesením, které se oznamuje,</a:t>
            </a:r>
            <a:r>
              <a:rPr lang="cs-CZ" b="1" dirty="0" smtClean="0"/>
              <a:t> zruší</a:t>
            </a:r>
            <a:r>
              <a:rPr lang="cs-CZ" dirty="0" smtClean="0"/>
              <a:t>, a to s účinky ode dne, kdy bylo zrušované vyjádření nebo osvědčení vydáno nebo sdělení učiněno</a:t>
            </a:r>
            <a:endParaRPr lang="cs-CZ" dirty="0"/>
          </a:p>
        </p:txBody>
      </p:sp>
      <p:sp>
        <p:nvSpPr>
          <p:cNvPr id="3" name="Nadpis 2"/>
          <p:cNvSpPr>
            <a:spLocks noGrp="1"/>
          </p:cNvSpPr>
          <p:nvPr>
            <p:ph type="title"/>
          </p:nvPr>
        </p:nvSpPr>
        <p:spPr/>
        <p:txBody>
          <a:bodyPr>
            <a:normAutofit/>
          </a:bodyPr>
          <a:lstStyle/>
          <a:p>
            <a:r>
              <a:rPr lang="cs-CZ" dirty="0" smtClean="0"/>
              <a:t>Správní řád - Úkony s vadami</a:t>
            </a:r>
            <a:endParaRPr lang="cs-CZ" dirty="0"/>
          </a:p>
        </p:txBody>
      </p:sp>
      <p:pic>
        <p:nvPicPr>
          <p:cNvPr id="4" name="Obrázek 3" descr="esf_eu_oplzz_Podporujeme_horizontal_CMYK"/>
          <p:cNvPicPr/>
          <p:nvPr/>
        </p:nvPicPr>
        <p:blipFill>
          <a:blip r:embed="rId3" cstate="print"/>
          <a:srcRect/>
          <a:stretch>
            <a:fillRect/>
          </a:stretch>
        </p:blipFill>
        <p:spPr bwMode="auto">
          <a:xfrm>
            <a:off x="3810000" y="6172200"/>
            <a:ext cx="4876800" cy="44055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hluk">
  <a:themeElements>
    <a:clrScheme name="Shluk">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Shluk">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14614</TotalTime>
  <Words>3171</Words>
  <Application>Microsoft Office PowerPoint</Application>
  <PresentationFormat>Předvádění na obrazovce (4:3)</PresentationFormat>
  <Paragraphs>890</Paragraphs>
  <Slides>32</Slides>
  <Notes>32</Notes>
  <HiddenSlides>0</HiddenSlides>
  <MMClips>0</MMClips>
  <ScaleCrop>false</ScaleCrop>
  <HeadingPairs>
    <vt:vector size="4" baseType="variant">
      <vt:variant>
        <vt:lpstr>Motiv</vt:lpstr>
      </vt:variant>
      <vt:variant>
        <vt:i4>1</vt:i4>
      </vt:variant>
      <vt:variant>
        <vt:lpstr>Nadpisy snímků</vt:lpstr>
      </vt:variant>
      <vt:variant>
        <vt:i4>32</vt:i4>
      </vt:variant>
    </vt:vector>
  </HeadingPairs>
  <TitlesOfParts>
    <vt:vector size="33" baseType="lpstr">
      <vt:lpstr>Shluk</vt:lpstr>
      <vt:lpstr>Snímek 1</vt:lpstr>
      <vt:lpstr>Obsah školení</vt:lpstr>
      <vt:lpstr>Obsah školení</vt:lpstr>
      <vt:lpstr>Správní řád - působnost správního řádu </vt:lpstr>
      <vt:lpstr>Správní řád - působnost správního řádu </vt:lpstr>
      <vt:lpstr>Správní řád - Základní zásady</vt:lpstr>
      <vt:lpstr>Správní řád - Základní zásady</vt:lpstr>
      <vt:lpstr>Správní řád - Vydávání vyjádření, osvědčení a sdělení</vt:lpstr>
      <vt:lpstr>Správní řád - Úkony s vadami</vt:lpstr>
      <vt:lpstr>Správní řád - Účastníci řízení a zastupování</vt:lpstr>
      <vt:lpstr>Správní řád – správní poplatky</vt:lpstr>
      <vt:lpstr>Správní řád – správní poplatky</vt:lpstr>
      <vt:lpstr>Správní řád – změny od 1. 7. 2009 </vt:lpstr>
      <vt:lpstr>Zkušební otázky</vt:lpstr>
      <vt:lpstr>Vidimace a legalizace</vt:lpstr>
      <vt:lpstr>Vidimace</vt:lpstr>
      <vt:lpstr>Vidimace - Způsob vyznačení </vt:lpstr>
      <vt:lpstr>Vidimace - Ověřovací doložka </vt:lpstr>
      <vt:lpstr>Vidimace – Nelze provést</vt:lpstr>
      <vt:lpstr>Vidimace – Listiny v cizím jazyce</vt:lpstr>
      <vt:lpstr>Legalizace</vt:lpstr>
      <vt:lpstr>Legalizace – ověřovací doložka</vt:lpstr>
      <vt:lpstr>Legalizace – nelze provést</vt:lpstr>
      <vt:lpstr>Legalizace – za účasti dvou svědků</vt:lpstr>
      <vt:lpstr>Evidence legalizace a vidimace</vt:lpstr>
      <vt:lpstr>Vzory otisků úředních razítek a podpisových vzorů</vt:lpstr>
      <vt:lpstr>Prokazování totožnosti při legalizaci a vidimaci</vt:lpstr>
      <vt:lpstr>Další subjekty oprávněné k provádění vidimace a legalizace</vt:lpstr>
      <vt:lpstr>Ověřování způsobilosti k ověřování</vt:lpstr>
      <vt:lpstr>Právní předpisy upravující vidimaci a legalizaci</vt:lpstr>
      <vt:lpstr>Doplňkové materiály</vt:lpstr>
      <vt:lpstr>Děkuji za pozornost</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Excel 2007</dc:title>
  <dc:creator>Joe Pesci</dc:creator>
  <cp:lastModifiedBy>Jan Podloučka</cp:lastModifiedBy>
  <cp:revision>1122</cp:revision>
  <cp:lastPrinted>2011-05-04T05:39:16Z</cp:lastPrinted>
  <dcterms:created xsi:type="dcterms:W3CDTF">2009-04-05T10:53:40Z</dcterms:created>
  <dcterms:modified xsi:type="dcterms:W3CDTF">2011-06-08T13:36:03Z</dcterms:modified>
</cp:coreProperties>
</file>