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21"/>
  </p:notesMasterIdLst>
  <p:sldIdLst>
    <p:sldId id="322" r:id="rId2"/>
    <p:sldId id="326" r:id="rId3"/>
    <p:sldId id="327" r:id="rId4"/>
    <p:sldId id="331" r:id="rId5"/>
    <p:sldId id="328" r:id="rId6"/>
    <p:sldId id="329" r:id="rId7"/>
    <p:sldId id="330" r:id="rId8"/>
    <p:sldId id="333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25" r:id="rId2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A828"/>
    <a:srgbClr val="6FE34F"/>
    <a:srgbClr val="67E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8178" autoAdjust="0"/>
    <p:restoredTop sz="85647" autoAdjust="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CB6C2-F74F-4C95-957C-1027E4486B13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1B42F-2114-4995-A8DA-ED89A25493B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547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2978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Lokalizační údaje katastrálních území a nadřazených prvků jsou referenčními údaji. Lokalizační údaje ostatních územních prvků jsou referenčními údaji pouze v těch katastrálních územích, ve kterých je katastrální mapa vedena v digitální formě (v současné době je digitalizováno 56% území České republiky).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Informační systém územní identifikace (ISÚI) se zřizuje k podpoře vedení údajů o územních a územně evidenčních jednotkách. ISÚI je </a:t>
            </a:r>
            <a:r>
              <a:rPr lang="cs-CZ" dirty="0" err="1" smtClean="0"/>
              <a:t>agendovým</a:t>
            </a:r>
            <a:r>
              <a:rPr lang="cs-CZ" dirty="0" smtClean="0"/>
              <a:t> informačním systémem (AIS) veřejné správy; jeho prostřednictvím se zapisují údaje do registru územní identifikace, adres a nemovitostí, není-li stanoveno jinak.</a:t>
            </a:r>
          </a:p>
          <a:p>
            <a:r>
              <a:rPr lang="cs-CZ" dirty="0" smtClean="0"/>
              <a:t>Informační systém územní identifikace obsahuje údaje registru územní identifikace, adres a nemovitostí, s výjimkou těch údajů, které jsou uvedeny v katastru nemovitostí, a zachycuje stav těchto údajů k jakémukoli datu od jeho vytvoření. Informační systém územní identifikace nadto obsahuje další technickoekonomický atribut stavebního objektu, kterým je měsíc a rok jeho odstranění.</a:t>
            </a:r>
          </a:p>
          <a:p>
            <a:r>
              <a:rPr lang="cs-CZ" dirty="0" smtClean="0"/>
              <a:t>ISÚI je veřejným seznamem.</a:t>
            </a:r>
          </a:p>
          <a:p>
            <a:r>
              <a:rPr lang="cs-CZ" dirty="0" smtClean="0"/>
              <a:t>ISÚI provozuje a spravuje Český úřad zeměměřický a katastrální, který vykonává též zvláštní právo pořizovatele databáze (§88 až 94 zákona č.121/2000 Sb., o právu autorském) tohoto systému. ISÚI je majetkem České republiky.</a:t>
            </a:r>
          </a:p>
          <a:p>
            <a:r>
              <a:rPr lang="cs-CZ" dirty="0" smtClean="0"/>
              <a:t>Český statistický úřad, obce a stavební úřady mohou údaje stanové zákonem 111/2009 Sb., o základních registrech zapisovat do ISÚI prostřednictvím informačních systémů (IS) sloužících k plnění jejich úkolů.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cs-CZ" sz="1200" dirty="0" smtClean="0"/>
              <a:t>Kromě ČÚZK udržují vybrané údaje v ISÚI tyto úřady: </a:t>
            </a:r>
          </a:p>
          <a:p>
            <a:r>
              <a:rPr lang="cs-CZ" sz="1200" dirty="0" smtClean="0"/>
              <a:t>Český statistický úřad (ČSÚ), </a:t>
            </a:r>
          </a:p>
          <a:p>
            <a:r>
              <a:rPr lang="cs-CZ" sz="1200" dirty="0" smtClean="0"/>
              <a:t>obecní úřady, </a:t>
            </a:r>
          </a:p>
          <a:p>
            <a:r>
              <a:rPr lang="cs-CZ" sz="1200" dirty="0" smtClean="0"/>
              <a:t>stavební úřady. </a:t>
            </a:r>
          </a:p>
          <a:p>
            <a:pPr marL="109728" indent="0">
              <a:buNone/>
            </a:pPr>
            <a:r>
              <a:rPr lang="cs-CZ" sz="1200" dirty="0" smtClean="0"/>
              <a:t>Obecní a stavební úřady mohou měnit pouze údaje v rámci své územní působnosti.</a:t>
            </a:r>
          </a:p>
          <a:p>
            <a:pPr marL="109728" indent="0">
              <a:buNone/>
            </a:pPr>
            <a:r>
              <a:rPr lang="cs-CZ" sz="1200" dirty="0" smtClean="0"/>
              <a:t>Konkrétní uživatelé ISÚI, pověření pracovníci uvedených úřadů, mají v systému přidělené tzv. role, které definují rozsah editačních práv uživatele.</a:t>
            </a:r>
          </a:p>
          <a:p>
            <a:pPr marL="109728" indent="0">
              <a:buNone/>
            </a:pPr>
            <a:r>
              <a:rPr lang="cs-CZ" sz="1200" dirty="0" smtClean="0"/>
              <a:t>Role dělí uživatele do těchto skupin:</a:t>
            </a:r>
          </a:p>
          <a:p>
            <a:r>
              <a:rPr lang="cs-CZ" sz="1200" b="1" dirty="0" smtClean="0"/>
              <a:t>Zapisovatel </a:t>
            </a:r>
            <a:r>
              <a:rPr lang="cs-CZ" sz="1200" dirty="0" smtClean="0"/>
              <a:t>- Uživatel, který zadává změny. </a:t>
            </a:r>
          </a:p>
          <a:p>
            <a:r>
              <a:rPr lang="cs-CZ" sz="1200" b="1" dirty="0" smtClean="0"/>
              <a:t>Schvalovatel -</a:t>
            </a:r>
            <a:r>
              <a:rPr lang="cs-CZ" sz="1200" dirty="0" smtClean="0"/>
              <a:t> Uživatel, který musí navržené změny schválit, než jsou přijaty za platné. </a:t>
            </a:r>
          </a:p>
          <a:p>
            <a:r>
              <a:rPr lang="cs-CZ" sz="1200" b="1" dirty="0" smtClean="0"/>
              <a:t>Distributor -</a:t>
            </a:r>
            <a:r>
              <a:rPr lang="cs-CZ" sz="1200" dirty="0" smtClean="0"/>
              <a:t> Uživatel, který smí měnit přiřazení rozpracovaných návrhů změn a reklamací ostatním uživatelům. </a:t>
            </a:r>
          </a:p>
          <a:p>
            <a:r>
              <a:rPr lang="cs-CZ" sz="1200" b="1" i="1" dirty="0" smtClean="0"/>
              <a:t>Poznámka: </a:t>
            </a:r>
            <a:r>
              <a:rPr lang="cs-CZ" sz="1200" dirty="0" smtClean="0"/>
              <a:t>Kromě těchto rolí existují v systému ještě tzv. administrátorské role popsané v administrátorské příručce.</a:t>
            </a:r>
          </a:p>
          <a:p>
            <a:pPr marL="109728" indent="0">
              <a:buNone/>
            </a:pPr>
            <a:r>
              <a:rPr lang="cs-CZ" sz="1200" dirty="0" smtClean="0"/>
              <a:t>Souhrnně lze tedy říci, že práva uživatele ISÚI jsou určena:</a:t>
            </a:r>
          </a:p>
          <a:p>
            <a:r>
              <a:rPr lang="cs-CZ" sz="1200" dirty="0" smtClean="0"/>
              <a:t>úřadem, který zastupuje, </a:t>
            </a:r>
          </a:p>
          <a:p>
            <a:r>
              <a:rPr lang="cs-CZ" sz="1200" dirty="0" smtClean="0"/>
              <a:t>územní působností tohoto úřadu, </a:t>
            </a:r>
          </a:p>
          <a:p>
            <a:r>
              <a:rPr lang="cs-CZ" sz="1200" dirty="0" smtClean="0"/>
              <a:t>rolí přidělenou uživateli.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7517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 smtClean="0"/>
              <a:t>Základní registry obsahují mimo jiných také referenční údaje. Referenční údaj je považován za správný, pokud není prokázán opak nebo pokud nevznikne oprávněná pochybnost o správnosti referenčního údaje.</a:t>
            </a:r>
          </a:p>
          <a:p>
            <a:r>
              <a:rPr lang="cs-CZ" sz="1200" dirty="0" smtClean="0"/>
              <a:t>Principem základních registrů je vzájemné sdílení referenčních údajů orgány veřejné moci (OVM). Orgán veřejné moci využívá při své činnosti referenční údaje obsažené v příslušném základním registru v rozsahu, v jakém je oprávněn tyto údaje využít podle zákona 111/2009 Sb., o základních registrech, nebo podle jiných právních předpisů, a to aniž by ověřoval jejich správnost. Občan nebo firma nebude muset opakovaně dokládat referenční údaje již jednou uvedené v základních registrech.</a:t>
            </a:r>
          </a:p>
          <a:p>
            <a:r>
              <a:rPr lang="cs-CZ" sz="1200" dirty="0" smtClean="0"/>
              <a:t>Základní registry budou unikátním zdrojem nejčastěji používaných údajů potřebných pro výkon veřejné správy.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1B42F-2114-4995-A8DA-ED89A25493B7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76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7AA627-03EF-4388-8B5F-D0E892796FAA}" type="datetimeFigureOut">
              <a:rPr lang="cs-CZ" smtClean="0"/>
              <a:pPr/>
              <a:t>3.1.2012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77690BD-26A7-4614-94FE-5802A9C6B4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ian.cz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cuzk.cz/Dokument.aspx?PRARESKOD=998&amp;MENUID=10769&amp;AKCE=DOC:10-RUIAN_POSTUPY_ISUI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uzk.cz/isui-elearning/index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zrcr.cz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/>
          <p:cNvSpPr txBox="1">
            <a:spLocks/>
          </p:cNvSpPr>
          <p:nvPr/>
        </p:nvSpPr>
        <p:spPr>
          <a:xfrm>
            <a:off x="395536" y="1219200"/>
            <a:ext cx="8352928" cy="3733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t-BR" sz="5400" b="1" dirty="0"/>
              <a:t>Registr územní identifikace, adres a nemovitostí</a:t>
            </a:r>
            <a:endParaRPr kumimoji="0" lang="cs-CZ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857224" y="6072206"/>
            <a:ext cx="7772400" cy="1199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Bc. Jan Podloučka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Obrázek 1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dirty="0" smtClean="0"/>
              <a:t>Referenčními </a:t>
            </a:r>
            <a:r>
              <a:rPr lang="cs-CZ" dirty="0"/>
              <a:t>údaji v RÚIAN jsou:</a:t>
            </a:r>
          </a:p>
          <a:p>
            <a:r>
              <a:rPr lang="cs-CZ" dirty="0"/>
              <a:t>identifikační údaje </a:t>
            </a:r>
          </a:p>
          <a:p>
            <a:r>
              <a:rPr lang="cs-CZ" dirty="0"/>
              <a:t>údaje o vazbách na ostatní územní prvky, případně na územně evidenční jednotky </a:t>
            </a:r>
          </a:p>
          <a:p>
            <a:r>
              <a:rPr lang="cs-CZ" dirty="0"/>
              <a:t>údaje o druhu a způsobu využití pozemku a jeho technickoekonomické atributy </a:t>
            </a:r>
          </a:p>
          <a:p>
            <a:r>
              <a:rPr lang="cs-CZ" dirty="0"/>
              <a:t>údaje o typu a způsobu ochrany nemovitostí </a:t>
            </a:r>
          </a:p>
          <a:p>
            <a:r>
              <a:rPr lang="cs-CZ" dirty="0"/>
              <a:t>adresa </a:t>
            </a:r>
          </a:p>
          <a:p>
            <a:pPr marL="109728" indent="0">
              <a:buNone/>
            </a:pP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Registr územní identifikace, adres a </a:t>
            </a:r>
            <a:r>
              <a:rPr lang="pt-BR" dirty="0" smtClean="0"/>
              <a:t>nemovitostí</a:t>
            </a:r>
            <a:r>
              <a:rPr lang="cs-CZ" dirty="0" smtClean="0"/>
              <a:t> - </a:t>
            </a:r>
            <a:r>
              <a:rPr lang="cs-CZ" dirty="0"/>
              <a:t>Referenční údaje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777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Podpora vedení údajů v RUIAN</a:t>
            </a:r>
          </a:p>
          <a:p>
            <a:r>
              <a:rPr lang="cs-CZ" sz="3600" dirty="0" err="1" smtClean="0"/>
              <a:t>Agendový</a:t>
            </a:r>
            <a:r>
              <a:rPr lang="cs-CZ" sz="3600" dirty="0" smtClean="0"/>
              <a:t> informační systém</a:t>
            </a:r>
          </a:p>
          <a:p>
            <a:r>
              <a:rPr lang="cs-CZ" sz="3600" dirty="0" smtClean="0"/>
              <a:t>Veřejný seznam</a:t>
            </a:r>
          </a:p>
          <a:p>
            <a:r>
              <a:rPr lang="cs-CZ" sz="3600" dirty="0" smtClean="0"/>
              <a:t>Provozuje ČÚZK</a:t>
            </a:r>
            <a:endParaRPr lang="cs-CZ" sz="3600" dirty="0"/>
          </a:p>
          <a:p>
            <a:endParaRPr lang="cs-CZ" sz="36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Informační systém územní </a:t>
            </a:r>
            <a:r>
              <a:rPr lang="cs-CZ" sz="3200" dirty="0" smtClean="0"/>
              <a:t>identifikace - ISUI</a:t>
            </a:r>
            <a:endParaRPr lang="cs-CZ" sz="32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011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cs-CZ" sz="3600" dirty="0"/>
              <a:t>Kromě ČÚZK udržují vybrané údaje v ISÚI tyto úřady: </a:t>
            </a:r>
          </a:p>
          <a:p>
            <a:r>
              <a:rPr lang="cs-CZ" sz="3600" dirty="0"/>
              <a:t>Český statistický úřad (ČSÚ), </a:t>
            </a:r>
          </a:p>
          <a:p>
            <a:r>
              <a:rPr lang="cs-CZ" sz="3600" dirty="0"/>
              <a:t>obecní úřady, </a:t>
            </a:r>
          </a:p>
          <a:p>
            <a:r>
              <a:rPr lang="cs-CZ" sz="3600" dirty="0"/>
              <a:t>stavební úřady</a:t>
            </a:r>
            <a:r>
              <a:rPr lang="cs-CZ" sz="3600" dirty="0" smtClean="0"/>
              <a:t>.</a:t>
            </a:r>
          </a:p>
          <a:p>
            <a:pPr>
              <a:buNone/>
            </a:pPr>
            <a:endParaRPr lang="cs-CZ" sz="3600" dirty="0"/>
          </a:p>
          <a:p>
            <a:pPr marL="109728" indent="0">
              <a:buNone/>
            </a:pPr>
            <a:r>
              <a:rPr lang="cs-CZ" sz="3600" dirty="0" smtClean="0"/>
              <a:t>Role </a:t>
            </a:r>
            <a:r>
              <a:rPr lang="cs-CZ" sz="3600" dirty="0"/>
              <a:t>dělí uživatele do těchto skupin:</a:t>
            </a:r>
          </a:p>
          <a:p>
            <a:r>
              <a:rPr lang="cs-CZ" sz="3600" b="1" dirty="0"/>
              <a:t>Zapisovatel </a:t>
            </a:r>
            <a:r>
              <a:rPr lang="cs-CZ" sz="3600" dirty="0"/>
              <a:t>- Uživatel, který zadává změny. </a:t>
            </a:r>
          </a:p>
          <a:p>
            <a:r>
              <a:rPr lang="cs-CZ" sz="3600" b="1" dirty="0"/>
              <a:t>Schvalovatel -</a:t>
            </a:r>
            <a:r>
              <a:rPr lang="cs-CZ" sz="3600" dirty="0"/>
              <a:t> Uživatel, který musí navržené změny schválit, než jsou přijaty za platné. </a:t>
            </a:r>
          </a:p>
          <a:p>
            <a:r>
              <a:rPr lang="cs-CZ" sz="3600" b="1" dirty="0"/>
              <a:t>Distributor -</a:t>
            </a:r>
            <a:r>
              <a:rPr lang="cs-CZ" sz="3600" dirty="0"/>
              <a:t> Uživatel, který smí měnit přiřazení rozpracovaných návrhů změn a reklamací ostatním uživatelům. </a:t>
            </a:r>
          </a:p>
          <a:p>
            <a:pPr marL="109728" indent="0">
              <a:buNone/>
            </a:pP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ISUI - uživatelé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22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cs-CZ" sz="3600" dirty="0"/>
              <a:t>Informační systém územní identifikace (ISÚI) je jeden ze dvou zdrojů dat pro Registr územní identifikace, </a:t>
            </a:r>
            <a:br>
              <a:rPr lang="cs-CZ" sz="3600" dirty="0"/>
            </a:br>
            <a:r>
              <a:rPr lang="cs-CZ" sz="3600" dirty="0"/>
              <a:t>adres a nemovitostí (RUIAN). Další systémy spolupracující na správě dat RUIAN jsou tyto:</a:t>
            </a:r>
          </a:p>
          <a:p>
            <a:r>
              <a:rPr lang="cs-CZ" sz="3600" b="1" dirty="0"/>
              <a:t>ISKN</a:t>
            </a:r>
            <a:r>
              <a:rPr lang="cs-CZ" sz="3600" dirty="0"/>
              <a:t> – Informační systém katastru nemovitostí, který též slouží jako zdroj dat pro RUIAN pro územní prvky katastrálních území, parcel a stavebních objektů. </a:t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endParaRPr lang="cs-CZ" sz="3600" dirty="0"/>
          </a:p>
          <a:p>
            <a:r>
              <a:rPr lang="cs-CZ" sz="3600" b="1" dirty="0"/>
              <a:t>ISZR</a:t>
            </a:r>
            <a:r>
              <a:rPr lang="cs-CZ" sz="3600" dirty="0"/>
              <a:t> – Informační systém základních registrů. Slouží k vzájemnému propojení </a:t>
            </a:r>
            <a:r>
              <a:rPr lang="cs-CZ" sz="3600" dirty="0" err="1"/>
              <a:t>agendových</a:t>
            </a:r>
            <a:r>
              <a:rPr lang="cs-CZ" sz="3600" dirty="0"/>
              <a:t> systémů a základních registrů. </a:t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endParaRPr lang="cs-CZ" sz="3600" dirty="0"/>
          </a:p>
          <a:p>
            <a:r>
              <a:rPr lang="cs-CZ" sz="3600" b="1" dirty="0"/>
              <a:t>RPP</a:t>
            </a:r>
            <a:r>
              <a:rPr lang="cs-CZ" sz="3600" dirty="0"/>
              <a:t> – Registr práv a povinností. Registr, který slouží pro evidenci agend, orgánů veřejné moci (OVM), jejich rolí a územních působností. Bude zajišťovat autentizaci uživatelů ISUI, agend Obce, Stavební úřady a ČSÚ. </a:t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endParaRPr lang="cs-CZ" sz="3600" dirty="0"/>
          </a:p>
          <a:p>
            <a:r>
              <a:rPr lang="cs-CZ" sz="3600" b="1" dirty="0"/>
              <a:t>RÚIAN</a:t>
            </a:r>
            <a:r>
              <a:rPr lang="cs-CZ" sz="3600" dirty="0"/>
              <a:t> je jedním ze čtyř základních registrů, které zavádí zákon č. 111/2009 Sb. RUIAN je veřejně přístupný seznam. </a:t>
            </a:r>
            <a:r>
              <a:rPr lang="cs-CZ" sz="3600" dirty="0" err="1"/>
              <a:t>Agendové</a:t>
            </a:r>
            <a:r>
              <a:rPr lang="cs-CZ" sz="3600" dirty="0"/>
              <a:t> informační systémy státní správy z něj mohou získat především ověřené (referenční) informace o adresách. </a:t>
            </a:r>
          </a:p>
          <a:p>
            <a:pPr marL="109728" indent="0">
              <a:buNone/>
            </a:pP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ISUI – spolupracující systémy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219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3600" dirty="0"/>
              <a:t>Běžné kancelářské PC se systémem Windows XP, Windows Vista či Windows 7. V případě Windows XP je požadováno alespoň 512 MB operační paměti. Pro Windows Vista nebo Windows 7 alespoň 1GB. Minimální potřebné rozlišení monitoru je 1024 x 768 pixelů. Pro správnou funkci je potřeba v prohlížeči povolit </a:t>
            </a:r>
            <a:r>
              <a:rPr lang="cs-CZ" sz="3600" dirty="0" err="1"/>
              <a:t>JavaScript</a:t>
            </a:r>
            <a:r>
              <a:rPr lang="cs-CZ" sz="3600" dirty="0"/>
              <a:t> a </a:t>
            </a:r>
            <a:r>
              <a:rPr lang="cs-CZ" sz="3600" dirty="0" err="1"/>
              <a:t>cookies</a:t>
            </a:r>
            <a:r>
              <a:rPr lang="cs-CZ" sz="3600" dirty="0"/>
              <a:t>.</a:t>
            </a:r>
          </a:p>
          <a:p>
            <a:r>
              <a:rPr lang="cs-CZ" sz="3600" dirty="0"/>
              <a:t>Aplikace je optimalizována pro prohlížeče: Internet Explorer verze 7 a 8, </a:t>
            </a:r>
            <a:r>
              <a:rPr lang="cs-CZ" sz="3600" dirty="0" err="1"/>
              <a:t>Mozilla</a:t>
            </a:r>
            <a:r>
              <a:rPr lang="cs-CZ" sz="3600" dirty="0"/>
              <a:t> </a:t>
            </a:r>
            <a:r>
              <a:rPr lang="cs-CZ" sz="3600" dirty="0" err="1"/>
              <a:t>Firefox</a:t>
            </a:r>
            <a:r>
              <a:rPr lang="cs-CZ" sz="3600" dirty="0"/>
              <a:t> verze 3.6 a 4. Patrně budou fungovat i jiné prohlížeče, ale bez záruky správného rozmístění ovládacích prvků.</a:t>
            </a:r>
          </a:p>
          <a:p>
            <a:pPr marL="109728" indent="0">
              <a:buNone/>
            </a:pP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ISUI - </a:t>
            </a:r>
            <a:r>
              <a:rPr lang="cs-CZ" dirty="0"/>
              <a:t>Technické parametry pro provoz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682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cs-CZ" sz="3600" dirty="0"/>
              <a:t>Návrh změny (NZ):</a:t>
            </a:r>
          </a:p>
          <a:p>
            <a:r>
              <a:rPr lang="cs-CZ" sz="3600" dirty="0"/>
              <a:t>je základní a jediný nástroj, kterým je možné v ISÚI vytvářet, měnit, opravovat nebo rušit prvky. </a:t>
            </a:r>
          </a:p>
          <a:p>
            <a:r>
              <a:rPr lang="cs-CZ" sz="3600" dirty="0"/>
              <a:t>je zpracováván vždy jednou agendou a není sdílen či předáván mezi různými agendami. </a:t>
            </a:r>
          </a:p>
          <a:p>
            <a:r>
              <a:rPr lang="cs-CZ" sz="3600" dirty="0"/>
              <a:t>může vytvořit pouze uživatel s rolí Zapisovatel </a:t>
            </a:r>
          </a:p>
          <a:p>
            <a:pPr marL="109728" indent="0">
              <a:buNone/>
            </a:pPr>
            <a:r>
              <a:rPr lang="cs-CZ" sz="3600" dirty="0"/>
              <a:t>Typy návrhů změn</a:t>
            </a:r>
          </a:p>
          <a:p>
            <a:r>
              <a:rPr lang="cs-CZ" sz="3600" dirty="0"/>
              <a:t>konstruktivní (obce, SÚ) </a:t>
            </a:r>
          </a:p>
          <a:p>
            <a:r>
              <a:rPr lang="cs-CZ" sz="3600" dirty="0"/>
              <a:t>evidenční (ČÚZK, ČSÚ) </a:t>
            </a:r>
          </a:p>
          <a:p>
            <a:r>
              <a:rPr lang="cs-CZ" sz="3600" dirty="0"/>
              <a:t>opravný (ČÚZK, ČSÚ)</a:t>
            </a:r>
          </a:p>
          <a:p>
            <a:pPr marL="109728" indent="0">
              <a:buNone/>
            </a:pP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ISUI - </a:t>
            </a:r>
            <a:r>
              <a:rPr lang="cs-CZ" dirty="0"/>
              <a:t>Návrh změny (NZ)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594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2913" indent="-355600"/>
            <a:r>
              <a:rPr lang="cs-CZ" sz="3600" dirty="0" smtClean="0"/>
              <a:t>Přihlášení do Seznam OVM</a:t>
            </a:r>
          </a:p>
          <a:p>
            <a:pPr marL="109728" indent="0" algn="ctr">
              <a:buNone/>
            </a:pPr>
            <a:r>
              <a:rPr lang="cs-CZ" sz="3600" dirty="0" smtClean="0"/>
              <a:t>www.</a:t>
            </a:r>
            <a:r>
              <a:rPr lang="cs-CZ" sz="3600" dirty="0" err="1" smtClean="0"/>
              <a:t>seznamovm.cz</a:t>
            </a:r>
            <a:endParaRPr lang="cs-CZ" sz="3600" dirty="0" smtClean="0"/>
          </a:p>
          <a:p>
            <a:pPr marL="442913" indent="-355600"/>
            <a:r>
              <a:rPr lang="cs-CZ" sz="3600" dirty="0" smtClean="0"/>
              <a:t>Založení uživatele</a:t>
            </a:r>
          </a:p>
          <a:p>
            <a:pPr marL="442913" indent="-355600"/>
            <a:r>
              <a:rPr lang="cs-CZ" sz="3600" dirty="0" smtClean="0"/>
              <a:t>Přidělení rolí</a:t>
            </a:r>
          </a:p>
          <a:p>
            <a:pPr marL="442913" indent="-355600"/>
            <a:r>
              <a:rPr lang="cs-CZ" sz="3600" dirty="0" smtClean="0"/>
              <a:t>Přihlášení do ISUI přes </a:t>
            </a:r>
            <a:r>
              <a:rPr lang="cs-CZ" sz="3600" dirty="0" err="1" smtClean="0"/>
              <a:t>ePUSA</a:t>
            </a:r>
            <a:endParaRPr lang="cs-CZ" sz="3600" dirty="0" smtClean="0"/>
          </a:p>
          <a:p>
            <a:pPr marL="109728" indent="0" algn="ctr">
              <a:buNone/>
            </a:pPr>
            <a:r>
              <a:rPr lang="cs-CZ" sz="3600" dirty="0" smtClean="0"/>
              <a:t>http://www.</a:t>
            </a:r>
            <a:r>
              <a:rPr lang="cs-CZ" sz="3600" dirty="0" err="1" smtClean="0"/>
              <a:t>epusa.cz</a:t>
            </a:r>
            <a:r>
              <a:rPr lang="cs-CZ" sz="3600" dirty="0" smtClean="0"/>
              <a:t>/</a:t>
            </a:r>
            <a:r>
              <a:rPr lang="cs-CZ" sz="3600" dirty="0" err="1" smtClean="0"/>
              <a:t>ext</a:t>
            </a:r>
            <a:r>
              <a:rPr lang="cs-CZ" sz="3600" dirty="0" smtClean="0"/>
              <a:t>/</a:t>
            </a:r>
            <a:r>
              <a:rPr lang="cs-CZ" sz="3600" dirty="0" err="1" smtClean="0"/>
              <a:t>login</a:t>
            </a:r>
            <a:r>
              <a:rPr lang="cs-CZ" sz="3600" dirty="0" smtClean="0"/>
              <a:t>/</a:t>
            </a:r>
            <a:r>
              <a:rPr lang="cs-CZ" sz="3600" dirty="0" err="1" smtClean="0"/>
              <a:t>isui</a:t>
            </a:r>
            <a:r>
              <a:rPr lang="cs-CZ" sz="3600" dirty="0" smtClean="0"/>
              <a:t>/</a:t>
            </a:r>
          </a:p>
          <a:p>
            <a:pPr marL="109728" indent="0"/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ISUI – První kroky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893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3538" indent="-254000" algn="ctr">
              <a:buNone/>
            </a:pPr>
            <a:r>
              <a:rPr lang="cs-CZ" sz="3600" dirty="0" smtClean="0">
                <a:hlinkClick r:id="rId3"/>
              </a:rPr>
              <a:t>www.</a:t>
            </a:r>
            <a:r>
              <a:rPr lang="cs-CZ" sz="3600" dirty="0" err="1" smtClean="0">
                <a:hlinkClick r:id="rId3"/>
              </a:rPr>
              <a:t>ruian.cz</a:t>
            </a:r>
            <a:endParaRPr lang="cs-CZ" sz="3600" dirty="0" smtClean="0"/>
          </a:p>
          <a:p>
            <a:pPr marL="363538" indent="-254000"/>
            <a:r>
              <a:rPr lang="cs-CZ" sz="3600" dirty="0" smtClean="0"/>
              <a:t>Založení nového návrhu změny (NZ)</a:t>
            </a:r>
          </a:p>
          <a:p>
            <a:pPr marL="363538" indent="-254000"/>
            <a:r>
              <a:rPr lang="cs-CZ" sz="3600" dirty="0" smtClean="0"/>
              <a:t>Založení nového prvku</a:t>
            </a:r>
          </a:p>
          <a:p>
            <a:pPr marL="363538" indent="-254000"/>
            <a:r>
              <a:rPr lang="cs-CZ" sz="3600" dirty="0" smtClean="0"/>
              <a:t>Změna prvku</a:t>
            </a:r>
          </a:p>
          <a:p>
            <a:pPr marL="363538" indent="-254000"/>
            <a:r>
              <a:rPr lang="cs-CZ" sz="3600" dirty="0" smtClean="0"/>
              <a:t>Zrušení prvku</a:t>
            </a:r>
          </a:p>
          <a:p>
            <a:pPr marL="363538" indent="-254000" algn="ctr">
              <a:buNone/>
            </a:pPr>
            <a:r>
              <a:rPr lang="cs-CZ" sz="3600" dirty="0" smtClean="0">
                <a:hlinkClick r:id="rId4"/>
              </a:rPr>
              <a:t>Základní postupy</a:t>
            </a:r>
            <a:endParaRPr lang="cs-CZ" sz="36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ISUI – základní postupy a metodika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893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3538" indent="-254000" algn="ctr">
              <a:buNone/>
            </a:pPr>
            <a:r>
              <a:rPr lang="cs-CZ" sz="3200" dirty="0" smtClean="0">
                <a:hlinkClick r:id="rId3"/>
              </a:rPr>
              <a:t>http://www.</a:t>
            </a:r>
            <a:r>
              <a:rPr lang="cs-CZ" sz="3200" dirty="0" err="1" smtClean="0">
                <a:hlinkClick r:id="rId3"/>
              </a:rPr>
              <a:t>cuzk.cz</a:t>
            </a:r>
            <a:r>
              <a:rPr lang="cs-CZ" sz="3200" dirty="0" smtClean="0">
                <a:hlinkClick r:id="rId3"/>
              </a:rPr>
              <a:t>/</a:t>
            </a:r>
            <a:r>
              <a:rPr lang="cs-CZ" sz="3200" dirty="0" err="1" smtClean="0">
                <a:hlinkClick r:id="rId3"/>
              </a:rPr>
              <a:t>isui</a:t>
            </a:r>
            <a:r>
              <a:rPr lang="cs-CZ" sz="3200" dirty="0" smtClean="0">
                <a:hlinkClick r:id="rId3"/>
              </a:rPr>
              <a:t>-</a:t>
            </a:r>
            <a:r>
              <a:rPr lang="cs-CZ" sz="3200" dirty="0" err="1" smtClean="0">
                <a:hlinkClick r:id="rId3"/>
              </a:rPr>
              <a:t>elearning</a:t>
            </a:r>
            <a:r>
              <a:rPr lang="cs-CZ" sz="3200" dirty="0" smtClean="0">
                <a:hlinkClick r:id="rId3"/>
              </a:rPr>
              <a:t>/index.html</a:t>
            </a:r>
            <a:endParaRPr lang="cs-CZ" sz="32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ISUI – </a:t>
            </a:r>
            <a:r>
              <a:rPr lang="it-IT" dirty="0" smtClean="0"/>
              <a:t>Výukové centrum pro uživatele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5" cstate="print"/>
          <a:srcRect l="8755" t="37168" r="8071" b="29204"/>
          <a:stretch>
            <a:fillRect/>
          </a:stretch>
        </p:blipFill>
        <p:spPr bwMode="auto">
          <a:xfrm>
            <a:off x="1524000" y="2209800"/>
            <a:ext cx="5791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893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Bc. Jan Podloučka</a:t>
            </a:r>
          </a:p>
          <a:p>
            <a:r>
              <a:rPr lang="cs-CZ" dirty="0" err="1" smtClean="0"/>
              <a:t>podloucka</a:t>
            </a:r>
            <a:r>
              <a:rPr lang="cs-CZ" dirty="0" smtClean="0"/>
              <a:t>@</a:t>
            </a:r>
            <a:r>
              <a:rPr lang="cs-CZ" dirty="0" err="1" smtClean="0"/>
              <a:t>boskovice.cz</a:t>
            </a:r>
            <a:endParaRPr lang="cs-CZ" dirty="0" smtClean="0"/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Děkuji za pozornost</a:t>
            </a:r>
            <a:endParaRPr lang="cs-CZ" sz="3600" dirty="0"/>
          </a:p>
        </p:txBody>
      </p:sp>
      <p:pic>
        <p:nvPicPr>
          <p:cNvPr id="5" name="Obrázek 4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Základní registry</a:t>
            </a:r>
          </a:p>
          <a:p>
            <a:r>
              <a:rPr lang="pt-BR" sz="3200" dirty="0"/>
              <a:t>Registr územní identifikace, adres a </a:t>
            </a:r>
            <a:r>
              <a:rPr lang="pt-BR" sz="3200" dirty="0" smtClean="0"/>
              <a:t>nemovitostí</a:t>
            </a:r>
            <a:endParaRPr lang="cs-CZ" sz="3200" dirty="0" smtClean="0"/>
          </a:p>
          <a:p>
            <a:r>
              <a:rPr lang="cs-CZ" sz="3200" dirty="0"/>
              <a:t>Informační systém územní </a:t>
            </a:r>
            <a:r>
              <a:rPr lang="cs-CZ" sz="3200" dirty="0" smtClean="0"/>
              <a:t>identifikace ISUI</a:t>
            </a:r>
          </a:p>
          <a:p>
            <a:pPr lvl="1"/>
            <a:r>
              <a:rPr lang="cs-CZ" sz="2800" dirty="0" smtClean="0"/>
              <a:t>Přihlášení</a:t>
            </a:r>
          </a:p>
          <a:p>
            <a:pPr lvl="1"/>
            <a:r>
              <a:rPr lang="cs-CZ" sz="2800" dirty="0" smtClean="0"/>
              <a:t>Základní postupy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školení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cs-CZ" sz="3200" dirty="0"/>
              <a:t>Dalším pilířem českého </a:t>
            </a:r>
            <a:r>
              <a:rPr lang="cs-CZ" sz="3200" dirty="0" err="1"/>
              <a:t>eGovernmentu</a:t>
            </a:r>
            <a:r>
              <a:rPr lang="cs-CZ" sz="3200" dirty="0"/>
              <a:t> je oblast základních registrů, které budou zřízeny na základě zákona č. 111/2009 Sb., o základních registrech, jenž nabývá účinnosti dnem 1. července 2010. Zákon č. 111/2009 Sb. rozlišuje </a:t>
            </a:r>
            <a:r>
              <a:rPr lang="cs-CZ" sz="3200" b="1" dirty="0"/>
              <a:t>čtyři základní registry</a:t>
            </a:r>
            <a:r>
              <a:rPr lang="cs-CZ" sz="3200" dirty="0"/>
              <a:t>, kterými jsou :</a:t>
            </a:r>
          </a:p>
          <a:p>
            <a:r>
              <a:rPr lang="cs-CZ" sz="3200" dirty="0"/>
              <a:t>základní </a:t>
            </a:r>
            <a:r>
              <a:rPr lang="cs-CZ" sz="3200" b="1" dirty="0"/>
              <a:t>registr obyvatel</a:t>
            </a:r>
            <a:r>
              <a:rPr lang="cs-CZ" sz="3200" dirty="0"/>
              <a:t>, </a:t>
            </a:r>
            <a:r>
              <a:rPr lang="cs-CZ" sz="3200" b="1" dirty="0"/>
              <a:t>ROB</a:t>
            </a:r>
          </a:p>
          <a:p>
            <a:r>
              <a:rPr lang="cs-CZ" sz="3200" dirty="0"/>
              <a:t>základní registr právnických osob, podnikajících fyzických osob a orgánů veřejné moci („</a:t>
            </a:r>
            <a:r>
              <a:rPr lang="cs-CZ" sz="3200" b="1" dirty="0"/>
              <a:t>registr osob</a:t>
            </a:r>
            <a:r>
              <a:rPr lang="cs-CZ" sz="3200" dirty="0"/>
              <a:t>“), </a:t>
            </a:r>
            <a:r>
              <a:rPr lang="cs-CZ" sz="3200" b="1" dirty="0"/>
              <a:t>ROS</a:t>
            </a:r>
          </a:p>
          <a:p>
            <a:r>
              <a:rPr lang="cs-CZ" sz="3200" dirty="0"/>
              <a:t>základní </a:t>
            </a:r>
            <a:r>
              <a:rPr lang="cs-CZ" sz="3200" b="1" dirty="0"/>
              <a:t>registr územní identifikace, adres a nemovitostí</a:t>
            </a:r>
            <a:r>
              <a:rPr lang="cs-CZ" sz="3200" dirty="0"/>
              <a:t>, </a:t>
            </a:r>
            <a:r>
              <a:rPr lang="cs-CZ" sz="3200" b="1" dirty="0"/>
              <a:t>RUIAN</a:t>
            </a:r>
          </a:p>
          <a:p>
            <a:r>
              <a:rPr lang="cs-CZ" sz="3200" dirty="0"/>
              <a:t>základní registr agend orgánů veřejné moci a některých práv a povinností („</a:t>
            </a:r>
            <a:r>
              <a:rPr lang="cs-CZ" sz="3200" b="1" dirty="0"/>
              <a:t>registr práv a povinností</a:t>
            </a:r>
            <a:r>
              <a:rPr lang="cs-CZ" sz="3200" dirty="0" smtClean="0"/>
              <a:t>“), </a:t>
            </a:r>
            <a:r>
              <a:rPr lang="cs-CZ" sz="3200" b="1" dirty="0"/>
              <a:t>RPP</a:t>
            </a:r>
          </a:p>
          <a:p>
            <a:pPr marL="109728" indent="0">
              <a:buNone/>
            </a:pPr>
            <a:endParaRPr lang="cs-CZ" sz="3200" dirty="0"/>
          </a:p>
          <a:p>
            <a:pPr marL="109728" indent="0" algn="ctr">
              <a:buNone/>
            </a:pPr>
            <a:r>
              <a:rPr lang="cs-CZ" sz="4400" dirty="0">
                <a:hlinkClick r:id="rId3"/>
              </a:rPr>
              <a:t>http://www.szrcr.cz</a:t>
            </a:r>
            <a:r>
              <a:rPr lang="cs-CZ" sz="4400" dirty="0" smtClean="0">
                <a:hlinkClick r:id="rId3"/>
              </a:rPr>
              <a:t>/</a:t>
            </a:r>
            <a:endParaRPr lang="cs-CZ" sz="4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registry veřejné správy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49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3200" dirty="0" smtClean="0"/>
              <a:t>Referenční údaj</a:t>
            </a:r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správný, pokud není prokázán opak nebo pokud nevznikne oprávněná pochybnost o správnosti  </a:t>
            </a:r>
          </a:p>
          <a:p>
            <a:r>
              <a:rPr lang="cs-CZ" sz="2400" dirty="0" smtClean="0"/>
              <a:t>vzájemné sdílení referenčních údajů mezi orgány veřejné moci </a:t>
            </a:r>
          </a:p>
          <a:p>
            <a:pPr marL="109728" indent="0">
              <a:buNone/>
            </a:pPr>
            <a:r>
              <a:rPr lang="cs-CZ" sz="2400" b="1" dirty="0" smtClean="0"/>
              <a:t>Definice referenčního údaje</a:t>
            </a:r>
          </a:p>
          <a:p>
            <a:pPr marL="174625" indent="0">
              <a:buNone/>
            </a:pPr>
            <a:r>
              <a:rPr lang="cs-CZ" sz="2400" dirty="0" smtClean="0"/>
              <a:t>Referenční údaj – </a:t>
            </a:r>
            <a:r>
              <a:rPr lang="cs-CZ" sz="2400" dirty="0" err="1" smtClean="0"/>
              <a:t>údaj</a:t>
            </a:r>
            <a:r>
              <a:rPr lang="cs-CZ" sz="2400" dirty="0" smtClean="0"/>
              <a:t> vedený v základním registru, který zákon upravující vedení příslušného registru jako referenční údaj označuje, v daný okamžik aktuální, platný a jednotný údaj pro použití v agendách ve státní správě 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registry veřejné správy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280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cs-CZ" sz="3600" b="1" dirty="0"/>
              <a:t>V základním registru obyvatel </a:t>
            </a:r>
            <a:r>
              <a:rPr lang="cs-CZ" sz="3600" dirty="0"/>
              <a:t>se </a:t>
            </a:r>
            <a:r>
              <a:rPr lang="cs-CZ" sz="3200" dirty="0"/>
              <a:t>povedou referenční údaje o občanech České republiky a o cizincích s dlouhodobým nebo trvalým pobytem na území České republiky. </a:t>
            </a:r>
            <a:br>
              <a:rPr lang="cs-CZ" sz="3200" dirty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Zákon počítá dále s možností, že v registru budou evidovány i další fyzické osoby, pokud tak v budoucnu stanoví jiný právní předpis (např. se může jednat o cizince v postavení statutárního orgánu české obchodní společnosti nebo o cizince vlastnícího na území České republiky nemovitost). </a:t>
            </a:r>
            <a:br>
              <a:rPr lang="cs-CZ" sz="3200" dirty="0"/>
            </a:br>
            <a:r>
              <a:rPr lang="cs-CZ" sz="3200" dirty="0"/>
              <a:t>Správcem registru obyvatel bude Ministerstvo vnitra.</a:t>
            </a:r>
          </a:p>
          <a:p>
            <a:pPr marL="109728" indent="0">
              <a:buNone/>
            </a:pPr>
            <a:endParaRPr lang="cs-CZ" sz="3200" dirty="0"/>
          </a:p>
          <a:p>
            <a:pPr marL="109728" indent="0">
              <a:buNone/>
            </a:pPr>
            <a:r>
              <a:rPr lang="cs-CZ" sz="3600" b="1" dirty="0"/>
              <a:t>V základním registru osob</a:t>
            </a:r>
            <a:r>
              <a:rPr lang="cs-CZ" sz="3600" dirty="0"/>
              <a:t> se </a:t>
            </a:r>
            <a:r>
              <a:rPr lang="cs-CZ" sz="3200" dirty="0"/>
              <a:t>povedou referenční údaje o právnických osobách, podnikajících fyzických osobách a orgánech veřejné moci. </a:t>
            </a:r>
            <a:br>
              <a:rPr lang="cs-CZ" sz="3200" dirty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Zákon rovněž upravuje problematiku identifikačního čísla osoby (IČO) a identifikačního čísla provozovny (IČP).</a:t>
            </a:r>
            <a:br>
              <a:rPr lang="cs-CZ" sz="3200" dirty="0"/>
            </a:br>
            <a:r>
              <a:rPr lang="cs-CZ" sz="3200" dirty="0"/>
              <a:t>Správcem registru osob bude Český statistický úřad. </a:t>
            </a:r>
            <a:br>
              <a:rPr lang="cs-CZ" sz="3200" dirty="0"/>
            </a:br>
            <a:r>
              <a:rPr lang="cs-CZ" sz="3200" dirty="0"/>
              <a:t>Registr osob (podobně jako registr územní identifikace, adres a nemovitostí) bude veřejně přístupným registrem.</a:t>
            </a:r>
          </a:p>
          <a:p>
            <a:endParaRPr lang="cs-CZ" sz="32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registry veřejné správy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122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cs-CZ" sz="4000" b="1" dirty="0"/>
              <a:t>V základním registru územní identifikace, adres a nemovitostí</a:t>
            </a:r>
            <a:r>
              <a:rPr lang="cs-CZ" sz="4000" dirty="0"/>
              <a:t> </a:t>
            </a:r>
            <a:r>
              <a:rPr lang="cs-CZ" sz="3600" dirty="0"/>
              <a:t>se povedou referenční údaje </a:t>
            </a:r>
            <a:r>
              <a:rPr lang="cs-CZ" sz="3600" b="1" dirty="0"/>
              <a:t>o územních prvcích</a:t>
            </a:r>
            <a:r>
              <a:rPr lang="cs-CZ" sz="3600" dirty="0"/>
              <a:t> (např. území státu, regionu soudržnosti, samosprávného i správního kraje, okresu, obce, katastrální území, stavební objekt, adresní místo, pozemek v podobě parcely), a referenční údaje </a:t>
            </a:r>
            <a:r>
              <a:rPr lang="cs-CZ" sz="3600" b="1" dirty="0"/>
              <a:t>o územně evidenčních jednotkách</a:t>
            </a:r>
            <a:r>
              <a:rPr lang="cs-CZ" sz="3600" dirty="0"/>
              <a:t> (části obce, ulice nebo jiná veřejná prostranství). </a:t>
            </a:r>
            <a:br>
              <a:rPr lang="cs-CZ" sz="3600" dirty="0"/>
            </a:br>
            <a:r>
              <a:rPr lang="cs-CZ" sz="3600" dirty="0"/>
              <a:t>Správcem registru územní identifikace, adres a nemovitostí bude Český úřad zeměměřický a katastrální. </a:t>
            </a:r>
          </a:p>
          <a:p>
            <a:pPr marL="109728" indent="0">
              <a:buNone/>
            </a:pPr>
            <a:endParaRPr lang="cs-CZ" sz="3600" dirty="0"/>
          </a:p>
          <a:p>
            <a:pPr marL="109728" indent="0">
              <a:buNone/>
            </a:pPr>
            <a:r>
              <a:rPr lang="cs-CZ" sz="4000" b="1" dirty="0"/>
              <a:t>Základní registr práv a povinností</a:t>
            </a:r>
            <a:r>
              <a:rPr lang="cs-CZ" sz="4000" dirty="0"/>
              <a:t> </a:t>
            </a:r>
            <a:r>
              <a:rPr lang="cs-CZ" sz="3600" dirty="0"/>
              <a:t>má „dvě části“: </a:t>
            </a:r>
          </a:p>
          <a:p>
            <a:r>
              <a:rPr lang="cs-CZ" sz="3600" dirty="0"/>
              <a:t>jednak upravuje vedení referenčních údajů o </a:t>
            </a:r>
            <a:r>
              <a:rPr lang="cs-CZ" sz="3600" b="1" dirty="0"/>
              <a:t>agendách orgánů veřejné moci</a:t>
            </a:r>
            <a:r>
              <a:rPr lang="cs-CZ" sz="3600" dirty="0"/>
              <a:t> (vč. související záležitosti tzv. registrace agend a registrace orgánů veřejné moci pro výkon příslušné agendy), a dále </a:t>
            </a:r>
          </a:p>
          <a:p>
            <a:r>
              <a:rPr lang="cs-CZ" sz="3600" dirty="0"/>
              <a:t>reguluje vedení referenčních údajů o </a:t>
            </a:r>
            <a:r>
              <a:rPr lang="cs-CZ" sz="3600" b="1" dirty="0"/>
              <a:t>některých právech a povinnostech fyzických a právnických osob</a:t>
            </a:r>
            <a:r>
              <a:rPr lang="cs-CZ" sz="3600" dirty="0"/>
              <a:t> a vedení oprávnění k přístupu k datům vedeným v základních registrech nebo v </a:t>
            </a:r>
            <a:r>
              <a:rPr lang="cs-CZ" sz="3600" dirty="0" err="1"/>
              <a:t>agendových</a:t>
            </a:r>
            <a:r>
              <a:rPr lang="cs-CZ" sz="3600" dirty="0"/>
              <a:t> informačních systémech. </a:t>
            </a:r>
          </a:p>
          <a:p>
            <a:pPr marL="109728" indent="0">
              <a:buNone/>
            </a:pPr>
            <a:r>
              <a:rPr lang="cs-CZ" sz="3600" dirty="0"/>
              <a:t>Správcem registru práv a povinností bude Ministerstvo vnitra. </a:t>
            </a:r>
            <a:br>
              <a:rPr lang="cs-CZ" sz="3600" dirty="0"/>
            </a:br>
            <a:r>
              <a:rPr lang="cs-CZ" sz="3600" dirty="0"/>
              <a:t>Z registru práv a povinností bude možné poskytovat údaje rovněž těm fyzickým a právnickým osobám, které budou o nich v tomto registru </a:t>
            </a:r>
            <a:r>
              <a:rPr lang="cs-CZ" sz="3600" dirty="0" smtClean="0"/>
              <a:t>vedeny</a:t>
            </a:r>
            <a:r>
              <a:rPr lang="cs-CZ" sz="3600" dirty="0"/>
              <a:t>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registry veřejné správy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765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74625" indent="0">
              <a:buNone/>
            </a:pPr>
            <a:r>
              <a:rPr lang="cs-CZ" sz="4000" dirty="0"/>
              <a:t>Registr uzemní identifikace, adres a nemovitostí je veřejný seznam, který neobsahuje žádné osobní údaje a je jedinečným zdrojem adres pro ostatní základní registry, ve kterých se povedou odkazy na adresní místa v RÚIAN. </a:t>
            </a:r>
            <a:r>
              <a:rPr lang="cs-CZ" sz="4000" dirty="0" smtClean="0"/>
              <a:t>Data lze z RÚIAN získat prostřednictvím veřejného dálkového přístupu (VDP) bezúplatně.</a:t>
            </a:r>
            <a:endParaRPr lang="cs-CZ" sz="4000" dirty="0"/>
          </a:p>
          <a:p>
            <a:pPr>
              <a:buNone/>
            </a:pPr>
            <a:r>
              <a:rPr lang="cs-CZ" sz="4000" b="1" dirty="0" smtClean="0"/>
              <a:t>RÚIAN </a:t>
            </a:r>
            <a:r>
              <a:rPr lang="cs-CZ" sz="4000" b="1" dirty="0"/>
              <a:t>obsahuje:</a:t>
            </a:r>
          </a:p>
          <a:p>
            <a:r>
              <a:rPr lang="cs-CZ" sz="4000" dirty="0"/>
              <a:t>údaje o územních prvcích </a:t>
            </a:r>
          </a:p>
          <a:p>
            <a:r>
              <a:rPr lang="cs-CZ" sz="4000" dirty="0"/>
              <a:t>údaje o územně evidenčních jednotkách </a:t>
            </a:r>
          </a:p>
          <a:p>
            <a:r>
              <a:rPr lang="cs-CZ" sz="4000" dirty="0"/>
              <a:t>adresy (údaje pro doručování prostřednictvím poštovních služeb) </a:t>
            </a:r>
          </a:p>
          <a:p>
            <a:pPr>
              <a:buNone/>
            </a:pPr>
            <a:r>
              <a:rPr lang="cs-CZ" sz="4000" b="1" dirty="0"/>
              <a:t>Editoři dat v RÚIAN:</a:t>
            </a:r>
          </a:p>
          <a:p>
            <a:r>
              <a:rPr lang="cs-CZ" sz="4000" dirty="0"/>
              <a:t>ČÚZK - většina územních prvků, parcely, hranice budov, PSČ (na základě údajů od České pošty) </a:t>
            </a:r>
          </a:p>
          <a:p>
            <a:r>
              <a:rPr lang="cs-CZ" sz="4000" dirty="0"/>
              <a:t>ČSÚ - základní sídelní jednotky </a:t>
            </a:r>
          </a:p>
          <a:p>
            <a:r>
              <a:rPr lang="cs-CZ" sz="4000" dirty="0"/>
              <a:t>Obce - části obce, ulice a veřejná prostranství, adresy </a:t>
            </a:r>
          </a:p>
          <a:p>
            <a:r>
              <a:rPr lang="cs-CZ" sz="4000" dirty="0"/>
              <a:t>Stavební úřady - stavební objekty a jejich technickoekonomické atributy, adresní místa stavebních objektů </a:t>
            </a:r>
          </a:p>
          <a:p>
            <a:pPr marL="109728" indent="0">
              <a:buNone/>
            </a:pP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Registr územní identifikace, adres a nemovitostí</a:t>
            </a:r>
            <a:endParaRPr lang="cs-CZ" sz="28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871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940491"/>
          </a:xfrm>
        </p:spPr>
        <p:txBody>
          <a:bodyPr>
            <a:noAutofit/>
          </a:bodyPr>
          <a:lstStyle/>
          <a:p>
            <a:r>
              <a:rPr lang="cs-CZ" sz="1200" dirty="0" smtClean="0"/>
              <a:t>území </a:t>
            </a:r>
            <a:r>
              <a:rPr lang="cs-CZ" sz="1200" dirty="0"/>
              <a:t>státu </a:t>
            </a:r>
          </a:p>
          <a:p>
            <a:r>
              <a:rPr lang="cs-CZ" sz="1200" dirty="0"/>
              <a:t>území regionu soudržnosti podle jiného právního předpisu (§15 zákona č.248/2000 Sb., o podpoře regionálního rozvoje) </a:t>
            </a:r>
          </a:p>
          <a:p>
            <a:r>
              <a:rPr lang="cs-CZ" sz="1200" dirty="0"/>
              <a:t>území vyššího územního celku </a:t>
            </a:r>
          </a:p>
          <a:p>
            <a:r>
              <a:rPr lang="cs-CZ" sz="1200" dirty="0"/>
              <a:t>území kraje </a:t>
            </a:r>
          </a:p>
          <a:p>
            <a:r>
              <a:rPr lang="cs-CZ" sz="1200" dirty="0"/>
              <a:t>území okresu </a:t>
            </a:r>
          </a:p>
          <a:p>
            <a:r>
              <a:rPr lang="cs-CZ" sz="1200" dirty="0"/>
              <a:t>správní obvod obce s rozšířenou působností </a:t>
            </a:r>
          </a:p>
          <a:p>
            <a:r>
              <a:rPr lang="cs-CZ" sz="1200" dirty="0"/>
              <a:t>správní obvod obce s pověřeným obecním úřadem </a:t>
            </a:r>
          </a:p>
          <a:p>
            <a:r>
              <a:rPr lang="cs-CZ" sz="1200" dirty="0"/>
              <a:t>území obce </a:t>
            </a:r>
          </a:p>
          <a:p>
            <a:r>
              <a:rPr lang="cs-CZ" sz="1200" dirty="0"/>
              <a:t>území vojenského újezdu </a:t>
            </a:r>
          </a:p>
          <a:p>
            <a:r>
              <a:rPr lang="cs-CZ" sz="1200" dirty="0"/>
              <a:t>správní obvod v hlavním městě Praze </a:t>
            </a:r>
          </a:p>
          <a:p>
            <a:r>
              <a:rPr lang="cs-CZ" sz="1200" dirty="0"/>
              <a:t>území městského obvodu v hlavním městě Praze </a:t>
            </a:r>
          </a:p>
          <a:p>
            <a:r>
              <a:rPr lang="cs-CZ" sz="1200" dirty="0"/>
              <a:t>území městské části v hlavním městě Praze </a:t>
            </a:r>
          </a:p>
          <a:p>
            <a:r>
              <a:rPr lang="cs-CZ" sz="1200" dirty="0"/>
              <a:t>území městského obvodu a městské části územně členěného statutárního města </a:t>
            </a:r>
          </a:p>
          <a:p>
            <a:r>
              <a:rPr lang="cs-CZ" sz="1200" dirty="0"/>
              <a:t>katastrální území </a:t>
            </a:r>
          </a:p>
          <a:p>
            <a:r>
              <a:rPr lang="cs-CZ" sz="1200" dirty="0"/>
              <a:t>území základní sídelní jednotky </a:t>
            </a:r>
          </a:p>
          <a:p>
            <a:r>
              <a:rPr lang="cs-CZ" sz="1200" dirty="0"/>
              <a:t>stavební objekt </a:t>
            </a:r>
          </a:p>
          <a:p>
            <a:r>
              <a:rPr lang="cs-CZ" sz="1200" dirty="0"/>
              <a:t>adresní místo </a:t>
            </a:r>
          </a:p>
          <a:p>
            <a:r>
              <a:rPr lang="cs-CZ" sz="1200" dirty="0"/>
              <a:t>pozemek v podobě parcely. </a:t>
            </a:r>
          </a:p>
          <a:p>
            <a:pPr>
              <a:buNone/>
            </a:pPr>
            <a:r>
              <a:rPr lang="cs-CZ" sz="1200" dirty="0"/>
              <a:t>Údaje o územních prvcích:</a:t>
            </a:r>
          </a:p>
          <a:p>
            <a:r>
              <a:rPr lang="cs-CZ" sz="1200" b="1" dirty="0"/>
              <a:t>Identifikační</a:t>
            </a:r>
            <a:r>
              <a:rPr lang="cs-CZ" sz="1200" dirty="0"/>
              <a:t> - kódy, názvy (např. parcelní nebo popisné číslo, název a kód obce) </a:t>
            </a:r>
          </a:p>
          <a:p>
            <a:r>
              <a:rPr lang="cs-CZ" sz="1200" b="1" dirty="0"/>
              <a:t>Lokalizační</a:t>
            </a:r>
            <a:r>
              <a:rPr lang="cs-CZ" sz="1200" dirty="0"/>
              <a:t> - definiční body, hranice </a:t>
            </a:r>
          </a:p>
          <a:p>
            <a:r>
              <a:rPr lang="cs-CZ" sz="1200" b="1" dirty="0"/>
              <a:t>Vazby</a:t>
            </a:r>
            <a:r>
              <a:rPr lang="cs-CZ" sz="1200" dirty="0"/>
              <a:t> na ostatní územní prvky nebo územně evidenční jednotky (např. příslušnost obce do kraje) </a:t>
            </a:r>
          </a:p>
          <a:p>
            <a:pPr marL="109728" indent="0">
              <a:buNone/>
            </a:pPr>
            <a:endParaRPr lang="cs-CZ" sz="1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cs-CZ" dirty="0" smtClean="0"/>
              <a:t>RUIAN - </a:t>
            </a:r>
            <a:r>
              <a:rPr lang="cs-CZ" dirty="0"/>
              <a:t>Územní prvky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273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/>
              <a:t>Registr územní identifikace, adres a nemovitostí obsahuje informace o těchto územně evidenčních jednotkách:</a:t>
            </a:r>
          </a:p>
          <a:p>
            <a:r>
              <a:rPr lang="cs-CZ" dirty="0"/>
              <a:t>část obce </a:t>
            </a:r>
          </a:p>
          <a:p>
            <a:r>
              <a:rPr lang="cs-CZ" dirty="0"/>
              <a:t>ulice nebo jiné veřejné prostranství </a:t>
            </a:r>
          </a:p>
          <a:p>
            <a:pPr>
              <a:buNone/>
            </a:pPr>
            <a:r>
              <a:rPr lang="cs-CZ" b="1" dirty="0"/>
              <a:t>Údaje o územně evidenčních </a:t>
            </a:r>
            <a:r>
              <a:rPr lang="cs-CZ" b="1" dirty="0" smtClean="0"/>
              <a:t>jednotkách a prvcích:</a:t>
            </a:r>
            <a:endParaRPr lang="cs-CZ" b="1" dirty="0"/>
          </a:p>
          <a:p>
            <a:r>
              <a:rPr lang="cs-CZ" dirty="0"/>
              <a:t>Identifikační - kódy, názvy (např. název ulice) </a:t>
            </a:r>
          </a:p>
          <a:p>
            <a:r>
              <a:rPr lang="cs-CZ" dirty="0"/>
              <a:t>Lokalizační</a:t>
            </a:r>
          </a:p>
          <a:p>
            <a:pPr lvl="1"/>
            <a:r>
              <a:rPr lang="cs-CZ" dirty="0"/>
              <a:t>pro část obce definiční bod </a:t>
            </a:r>
          </a:p>
          <a:p>
            <a:pPr lvl="1"/>
            <a:r>
              <a:rPr lang="cs-CZ" dirty="0"/>
              <a:t>pro ulici definiční čára vyjadřující průběh ulice (DCU) </a:t>
            </a:r>
          </a:p>
          <a:p>
            <a:r>
              <a:rPr lang="cs-CZ" dirty="0"/>
              <a:t>Vazby na ostatní územní prvky nebo územně evidenční jednotky (např. příslušnost části obce do obce) </a:t>
            </a:r>
          </a:p>
          <a:p>
            <a:pPr marL="109728" indent="0">
              <a:buNone/>
            </a:pP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RUIAN - </a:t>
            </a:r>
            <a:r>
              <a:rPr lang="cs-CZ" dirty="0"/>
              <a:t>Územně evidenční jednotky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6172200"/>
            <a:ext cx="4876800" cy="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508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15790</TotalTime>
  <Words>1572</Words>
  <Application>Microsoft Office PowerPoint</Application>
  <PresentationFormat>Předvádění na obrazovce (4:3)</PresentationFormat>
  <Paragraphs>184</Paragraphs>
  <Slides>19</Slides>
  <Notes>19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Shluk</vt:lpstr>
      <vt:lpstr>Prezentace aplikace PowerPoint</vt:lpstr>
      <vt:lpstr>Obsah školení</vt:lpstr>
      <vt:lpstr>Základní registry veřejné správy</vt:lpstr>
      <vt:lpstr>Základní registry veřejné správy</vt:lpstr>
      <vt:lpstr>Základní registry veřejné správy</vt:lpstr>
      <vt:lpstr>Základní registry veřejné správy</vt:lpstr>
      <vt:lpstr>Registr územní identifikace, adres a nemovitostí</vt:lpstr>
      <vt:lpstr>RUIAN - Územní prvky</vt:lpstr>
      <vt:lpstr>RUIAN - Územně evidenční jednotky</vt:lpstr>
      <vt:lpstr>Registr územní identifikace, adres a nemovitostí - Referenční údaje</vt:lpstr>
      <vt:lpstr>Informační systém územní identifikace - ISUI</vt:lpstr>
      <vt:lpstr>ISUI - uživatelé</vt:lpstr>
      <vt:lpstr>ISUI – spolupracující systémy</vt:lpstr>
      <vt:lpstr>ISUI - Technické parametry pro provoz</vt:lpstr>
      <vt:lpstr>ISUI - Návrh změny (NZ)</vt:lpstr>
      <vt:lpstr>ISUI – První kroky</vt:lpstr>
      <vt:lpstr>ISUI – základní postupy a metodika</vt:lpstr>
      <vt:lpstr>ISUI – Výukové centrum pro uživatele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2007</dc:title>
  <dc:creator>Joe Pesci</dc:creator>
  <cp:lastModifiedBy>Podloučka Jan</cp:lastModifiedBy>
  <cp:revision>1177</cp:revision>
  <cp:lastPrinted>2011-10-04T06:33:13Z</cp:lastPrinted>
  <dcterms:created xsi:type="dcterms:W3CDTF">2009-04-05T10:53:40Z</dcterms:created>
  <dcterms:modified xsi:type="dcterms:W3CDTF">2012-01-03T07:46:15Z</dcterms:modified>
</cp:coreProperties>
</file>