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708" r:id="rId2"/>
  </p:sldMasterIdLst>
  <p:notesMasterIdLst>
    <p:notesMasterId r:id="rId8"/>
  </p:notesMasterIdLst>
  <p:sldIdLst>
    <p:sldId id="256" r:id="rId3"/>
    <p:sldId id="261" r:id="rId4"/>
    <p:sldId id="258" r:id="rId5"/>
    <p:sldId id="257" r:id="rId6"/>
    <p:sldId id="259" r:id="rId7"/>
  </p:sldIdLst>
  <p:sldSz cx="9144000" cy="6858000" type="screen4x3"/>
  <p:notesSz cx="6858000" cy="9144000"/>
  <p:embeddedFontLst>
    <p:embeddedFont>
      <p:font typeface="Calibri" pitchFamily="34" charset="0"/>
      <p:regular r:id="rId9"/>
      <p:bold r:id="rId10"/>
      <p:italic r:id="rId11"/>
      <p:boldItalic r:id="rId12"/>
    </p:embeddedFont>
    <p:embeddedFont>
      <p:font typeface="Century Gothic" pitchFamily="34" charset="0"/>
      <p:regular r:id="rId13"/>
      <p:bold r:id="rId14"/>
      <p:italic r:id="rId15"/>
      <p:boldItalic r:id="rId16"/>
    </p:embeddedFont>
    <p:embeddedFont>
      <p:font typeface="Wingdings 2" pitchFamily="18" charset="2"/>
      <p:regular r:id="rId17"/>
    </p:embeddedFont>
    <p:embeddedFont>
      <p:font typeface="Verdana" pitchFamily="34" charset="0"/>
      <p:regular r:id="rId18"/>
      <p:bold r:id="rId19"/>
      <p:italic r:id="rId20"/>
      <p:boldItalic r:id="rId21"/>
    </p:embeddedFont>
    <p:embeddedFont>
      <p:font typeface="Comic Sans MS" pitchFamily="66" charset="0"/>
      <p:regular r:id="rId22"/>
      <p:bold r:id="rId23"/>
    </p:embeddedFont>
    <p:embeddedFont>
      <p:font typeface="French Script MT" pitchFamily="66" charset="0"/>
      <p:regular r:id="rId24"/>
    </p:embeddedFont>
    <p:embeddedFont>
      <p:font typeface="Garamond" pitchFamily="18" charset="0"/>
      <p:regular r:id="rId25"/>
      <p:bold r:id="rId26"/>
      <p:italic r:id="rId27"/>
    </p:embeddedFont>
    <p:embeddedFont>
      <p:font typeface="Impact" pitchFamily="34" charset="0"/>
      <p:regular r:id="rId28"/>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F17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00" autoAdjust="0"/>
  </p:normalViewPr>
  <p:slideViewPr>
    <p:cSldViewPr>
      <p:cViewPr varScale="1">
        <p:scale>
          <a:sx n="125" d="100"/>
          <a:sy n="125" d="100"/>
        </p:scale>
        <p:origin x="-127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font" Target="fonts/font18.fntdata"/><Relationship Id="rId3" Type="http://schemas.openxmlformats.org/officeDocument/2006/relationships/slide" Target="slides/slide1.xml"/><Relationship Id="rId21" Type="http://schemas.openxmlformats.org/officeDocument/2006/relationships/font" Target="fonts/font13.fntdata"/><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font" Target="fonts/font17.fntdata"/><Relationship Id="rId2" Type="http://schemas.openxmlformats.org/officeDocument/2006/relationships/slideMaster" Target="slideMasters/slideMaster2.xml"/><Relationship Id="rId16" Type="http://schemas.openxmlformats.org/officeDocument/2006/relationships/font" Target="fonts/font8.fntdata"/><Relationship Id="rId20" Type="http://schemas.openxmlformats.org/officeDocument/2006/relationships/font" Target="fonts/font1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24" Type="http://schemas.openxmlformats.org/officeDocument/2006/relationships/font" Target="fonts/font16.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font" Target="fonts/font20.fntdata"/><Relationship Id="rId10" Type="http://schemas.openxmlformats.org/officeDocument/2006/relationships/font" Target="fonts/font2.fntdata"/><Relationship Id="rId19" Type="http://schemas.openxmlformats.org/officeDocument/2006/relationships/font" Target="fonts/font11.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font" Target="fonts/font1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B56F9D6-5993-491B-8B27-5D2F5DE449E3}" type="datetimeFigureOut">
              <a:rPr lang="en-US"/>
              <a:pPr>
                <a:defRPr/>
              </a:pPr>
              <a:t>9/15/2010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F6268B6-4098-4D31-AE29-209A0C95912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 Wall of text –don’t just read your slides –make sure the font size is big enough to read</a:t>
            </a:r>
          </a:p>
        </p:txBody>
      </p:sp>
      <p:sp>
        <p:nvSpPr>
          <p:cNvPr id="4" name="Slide Number Placeholder 3"/>
          <p:cNvSpPr>
            <a:spLocks noGrp="1"/>
          </p:cNvSpPr>
          <p:nvPr>
            <p:ph type="sldNum" sz="quarter" idx="5"/>
          </p:nvPr>
        </p:nvSpPr>
        <p:spPr/>
        <p:txBody>
          <a:bodyPr/>
          <a:lstStyle/>
          <a:p>
            <a:pPr>
              <a:defRPr/>
            </a:pPr>
            <a:fld id="{F94E4364-5CDF-45FE-935A-21B45A8D593F}"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-adding bullets doesn’t fix the problem. It’s still the same too much text –alignment (this has left right AND centered text. No good)</a:t>
            </a:r>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1F2556-C8F3-43FE-9531-DA01D450CAFC}"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-Fonts carry meaning –Times is safe, boring  –Comic sans is unprofessional/cliché –script fonts and novelty fonts by rhetorical situation. –serif fonts more formal/old fashioned. Sans serif more modern.</a:t>
            </a:r>
          </a:p>
        </p:txBody>
      </p:sp>
      <p:sp>
        <p:nvSpPr>
          <p:cNvPr id="4" name="Slide Number Placeholder 3"/>
          <p:cNvSpPr>
            <a:spLocks noGrp="1"/>
          </p:cNvSpPr>
          <p:nvPr>
            <p:ph type="sldNum" sz="quarter" idx="5"/>
          </p:nvPr>
        </p:nvSpPr>
        <p:spPr/>
        <p:txBody>
          <a:bodyPr/>
          <a:lstStyle/>
          <a:p>
            <a:pPr>
              <a:defRPr/>
            </a:pPr>
            <a:fld id="{192A885E-540D-4B05-AFA6-07C275967588}"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background is not the important message. -color scheme should work together –need to see text, but not get a migraine looking (clashing) –be careful of red and green for color blind audience</a:t>
            </a:r>
          </a:p>
        </p:txBody>
      </p:sp>
      <p:sp>
        <p:nvSpPr>
          <p:cNvPr id="4" name="Slide Number Placeholder 3"/>
          <p:cNvSpPr>
            <a:spLocks noGrp="1"/>
          </p:cNvSpPr>
          <p:nvPr>
            <p:ph type="sldNum" sz="quarter" idx="5"/>
          </p:nvPr>
        </p:nvSpPr>
        <p:spPr/>
        <p:txBody>
          <a:bodyPr/>
          <a:lstStyle/>
          <a:p>
            <a:pPr>
              <a:defRPr/>
            </a:pPr>
            <a:fld id="{A67045D6-CC7D-4979-A0EA-0BBC856DBEDF}"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-motion = distracting and childish. Wastes time.  -pictures should be 1. relevant visual arguments, 2. the right resolution (not blown up fuzzy) 3. big enough to see (That’s bill gates in the corner with a bad pp slide)</a:t>
            </a:r>
          </a:p>
        </p:txBody>
      </p:sp>
      <p:sp>
        <p:nvSpPr>
          <p:cNvPr id="4" name="Slide Number Placeholder 3"/>
          <p:cNvSpPr>
            <a:spLocks noGrp="1"/>
          </p:cNvSpPr>
          <p:nvPr>
            <p:ph type="sldNum" sz="quarter" idx="5"/>
          </p:nvPr>
        </p:nvSpPr>
        <p:spPr/>
        <p:txBody>
          <a:bodyPr/>
          <a:lstStyle/>
          <a:p>
            <a:pPr>
              <a:defRPr/>
            </a:pPr>
            <a:fld id="{9FCDBC17-4E2E-47BF-846A-FE514F273134}" type="slidenum">
              <a:rPr lang="en-US" smtClean="0"/>
              <a:pPr>
                <a:defRPr/>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C7EFC1B-9DC5-41CE-89FD-D54C35AF9921}" type="datetimeFigureOut">
              <a:rPr lang="en-US"/>
              <a:pPr>
                <a:defRPr/>
              </a:pPr>
              <a:t>9/15/2010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AE44BD-ED62-4C37-870E-44132567FEA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516CF5-DF33-4D4C-AB31-3592C9E2BE25}" type="datetimeFigureOut">
              <a:rPr lang="en-US"/>
              <a:pPr>
                <a:defRPr/>
              </a:pPr>
              <a:t>9/15/2010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D9B508-505F-49E2-8B54-20665A5A49E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8164E0-BDEA-45C6-BF95-60DC507B7D8F}" type="datetimeFigureOut">
              <a:rPr lang="en-US"/>
              <a:pPr>
                <a:defRPr/>
              </a:pPr>
              <a:t>9/15/2010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DC9303-A924-4E09-ADFC-F38050E4C8E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9"/>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smtClean="0"/>
              <a:t>Click to edit Master title style</a:t>
            </a:r>
            <a:endParaRPr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a:xfrm>
            <a:off x="1371600" y="6011863"/>
            <a:ext cx="5791200" cy="365125"/>
          </a:xfrm>
        </p:spPr>
        <p:txBody>
          <a:bodyPr tIns="0" bIns="0" anchor="t"/>
          <a:lstStyle>
            <a:lvl1pPr algn="r">
              <a:defRPr sz="1000"/>
            </a:lvl1pPr>
          </a:lstStyle>
          <a:p>
            <a:pPr>
              <a:defRPr/>
            </a:pPr>
            <a:fld id="{A7D8B77B-6568-4F2B-BED5-ABFC0033412A}" type="datetimeFigureOut">
              <a:rPr lang="en-US"/>
              <a:pPr>
                <a:defRPr/>
              </a:pPr>
              <a:t>9/15/2010</a:t>
            </a:fld>
            <a:endParaRPr lang="en-US"/>
          </a:p>
        </p:txBody>
      </p:sp>
      <p:sp>
        <p:nvSpPr>
          <p:cNvPr id="6"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US"/>
          </a:p>
        </p:txBody>
      </p:sp>
      <p:sp>
        <p:nvSpPr>
          <p:cNvPr id="7" name="Slide Number Placeholder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FE0B7CBA-AF43-4519-9E31-73DE0E32F83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82808"/>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fld id="{E7C051E1-BD09-4535-B571-248ADE319368}" type="datetimeFigureOut">
              <a:rPr lang="en-US"/>
              <a:pPr>
                <a:defRPr/>
              </a:pPr>
              <a:t>9/15/2010</a:t>
            </a:fld>
            <a:endParaRPr lang="en-US"/>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865E2C-A25A-41C2-97C9-A28142EBF91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4" name="Right Triangle 9"/>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Isosceles Triangle 11"/>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12"/>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14"/>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fld id="{EC5B8C52-07F9-4987-B516-9CA4A2445BC2}" type="datetimeFigureOut">
              <a:rPr lang="en-US"/>
              <a:pPr>
                <a:defRPr/>
              </a:pPr>
              <a:t>9/15/2010</a:t>
            </a:fld>
            <a:endParaRPr lang="en-US"/>
          </a:p>
        </p:txBody>
      </p:sp>
      <p:sp>
        <p:nvSpPr>
          <p:cNvPr id="9" name="Footer Placeholder 4"/>
          <p:cNvSpPr>
            <a:spLocks noGrp="1"/>
          </p:cNvSpPr>
          <p:nvPr>
            <p:ph type="ftr" sz="quarter" idx="11"/>
          </p:nvPr>
        </p:nvSpPr>
        <p:spPr>
          <a:xfrm>
            <a:off x="2619375" y="6481763"/>
            <a:ext cx="4260850" cy="300037"/>
          </a:xfrm>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450263" y="809625"/>
            <a:ext cx="503237" cy="300038"/>
          </a:xfrm>
        </p:spPr>
        <p:txBody>
          <a:bodyPr/>
          <a:lstStyle>
            <a:lvl1pPr>
              <a:defRPr/>
            </a:lvl1pPr>
          </a:lstStyle>
          <a:p>
            <a:pPr>
              <a:defRPr/>
            </a:pPr>
            <a:fld id="{21890DCC-8139-49A1-B8F9-0A2FA1C3BE8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366BA3A-086A-4788-9ED3-9A0BD18FD63C}" type="datetimeFigureOut">
              <a:rPr lang="en-US"/>
              <a:pPr>
                <a:defRPr/>
              </a:pPr>
              <a:t>9/15/2010</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585989F2-0C3D-4593-9132-6208631D234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fld id="{D9DD4FFC-6B9E-4240-B6F3-F7192CBBE86F}" type="datetimeFigureOut">
              <a:rPr lang="en-US"/>
              <a:pPr>
                <a:defRPr/>
              </a:pPr>
              <a:t>9/15/2010</a:t>
            </a:fld>
            <a:endParaRPr lang="en-US"/>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7589838" y="6483350"/>
            <a:ext cx="503237" cy="301625"/>
          </a:xfrm>
        </p:spPr>
        <p:txBody>
          <a:bodyPr/>
          <a:lstStyle>
            <a:lvl1pPr algn="ctr">
              <a:defRPr/>
            </a:lvl1pPr>
          </a:lstStyle>
          <a:p>
            <a:pPr>
              <a:defRPr/>
            </a:pPr>
            <a:fld id="{288EDD7B-83AF-4997-B5E0-B62257AEEAE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504286FE-804B-416B-A076-FDBE21FA2FD1}" type="datetimeFigureOut">
              <a:rPr lang="en-US"/>
              <a:pPr>
                <a:defRPr/>
              </a:pPr>
              <a:t>9/15/2010</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F8A6CB80-8DDA-4B53-B38A-25B7C992F8F5}"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FE80D97C-E2E7-4794-947B-067A8A565253}" type="datetimeFigureOut">
              <a:rPr lang="en-US"/>
              <a:pPr>
                <a:defRPr/>
              </a:pPr>
              <a:t>9/15/2010</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85065C4E-174D-4D21-9895-B81876E62EA9}"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smtClean="0"/>
              <a:t>Click to edit Master title style</a:t>
            </a:r>
            <a:endParaRPr lang="en-US"/>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78563" y="6556375"/>
            <a:ext cx="2133600" cy="301625"/>
          </a:xfrm>
        </p:spPr>
        <p:txBody>
          <a:bodyPr/>
          <a:lstStyle>
            <a:lvl1pPr>
              <a:defRPr sz="900"/>
            </a:lvl1pPr>
          </a:lstStyle>
          <a:p>
            <a:pPr>
              <a:defRPr/>
            </a:pPr>
            <a:fld id="{1D9255A3-3FBB-453A-ADBF-3B865CD0DD11}" type="datetimeFigureOut">
              <a:rPr lang="en-US"/>
              <a:pPr>
                <a:defRPr/>
              </a:pPr>
              <a:t>9/15/2010</a:t>
            </a:fld>
            <a:endParaRPr lang="en-US"/>
          </a:p>
        </p:txBody>
      </p:sp>
      <p:sp>
        <p:nvSpPr>
          <p:cNvPr id="6" name="Footer Placeholder 5"/>
          <p:cNvSpPr>
            <a:spLocks noGrp="1"/>
          </p:cNvSpPr>
          <p:nvPr>
            <p:ph type="ftr" sz="quarter" idx="11"/>
          </p:nvPr>
        </p:nvSpPr>
        <p:spPr>
          <a:xfrm>
            <a:off x="1135063" y="6556375"/>
            <a:ext cx="5143500"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410575" y="6556375"/>
            <a:ext cx="503238" cy="301625"/>
          </a:xfrm>
        </p:spPr>
        <p:txBody>
          <a:bodyPr/>
          <a:lstStyle>
            <a:lvl1pPr>
              <a:defRPr sz="900"/>
            </a:lvl1pPr>
          </a:lstStyle>
          <a:p>
            <a:pPr>
              <a:defRPr/>
            </a:pPr>
            <a:fld id="{5F66D60A-94C4-445E-811E-5E2E6CC5700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843B19-B855-46C3-A9C3-A89829745506}" type="datetimeFigureOut">
              <a:rPr lang="en-US"/>
              <a:pPr>
                <a:defRPr/>
              </a:pPr>
              <a:t>9/15/2010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E561D8-39BA-43CD-8908-5EE29557D57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smtClean="0"/>
              <a:t>Click to edit Master title style</a:t>
            </a:r>
            <a:endParaRPr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6108700" y="6556375"/>
            <a:ext cx="2101850" cy="301625"/>
          </a:xfrm>
        </p:spPr>
        <p:txBody>
          <a:bodyPr/>
          <a:lstStyle>
            <a:lvl1pPr>
              <a:defRPr sz="900"/>
            </a:lvl1pPr>
          </a:lstStyle>
          <a:p>
            <a:pPr>
              <a:defRPr/>
            </a:pPr>
            <a:fld id="{41849B5C-E482-4D5C-B240-6D9561E2C4BD}" type="datetimeFigureOut">
              <a:rPr lang="en-US"/>
              <a:pPr>
                <a:defRPr/>
              </a:pPr>
              <a:t>9/15/2010</a:t>
            </a:fld>
            <a:endParaRPr lang="en-US"/>
          </a:p>
        </p:txBody>
      </p:sp>
      <p:sp>
        <p:nvSpPr>
          <p:cNvPr id="6" name="Footer Placeholder 5"/>
          <p:cNvSpPr>
            <a:spLocks noGrp="1"/>
          </p:cNvSpPr>
          <p:nvPr>
            <p:ph type="ftr" sz="quarter" idx="11"/>
          </p:nvPr>
        </p:nvSpPr>
        <p:spPr>
          <a:xfrm>
            <a:off x="1169988" y="6557963"/>
            <a:ext cx="4948237"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216900" y="6556375"/>
            <a:ext cx="366713" cy="301625"/>
          </a:xfrm>
        </p:spPr>
        <p:txBody>
          <a:bodyPr/>
          <a:lstStyle>
            <a:lvl1pPr algn="ctr">
              <a:defRPr sz="900"/>
            </a:lvl1pPr>
          </a:lstStyle>
          <a:p>
            <a:pPr>
              <a:defRPr/>
            </a:pPr>
            <a:fld id="{CF559119-6372-4704-92B8-1E7D7EE9A6C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568EB80-63D4-4EF5-AEC0-5B11E318F731}" type="datetimeFigureOut">
              <a:rPr lang="en-US"/>
              <a:pPr>
                <a:defRPr/>
              </a:pPr>
              <a:t>9/15/2010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7467C87-757E-44C9-A664-79B4B8C8388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926A3FF-994F-459C-BF06-2865A4CFA32D}" type="datetimeFigureOut">
              <a:rPr lang="en-US"/>
              <a:pPr>
                <a:defRPr/>
              </a:pPr>
              <a:t>9/15/2010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F442C9E-9440-4EB1-8DC5-AE60B2FF0C4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5BC12F-B6FC-4109-94AB-DD7E47321B54}" type="datetimeFigureOut">
              <a:rPr lang="en-US"/>
              <a:pPr>
                <a:defRPr/>
              </a:pPr>
              <a:t>9/15/2010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2B97DB-0E0F-4793-839A-B65E179BD8D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2A88F42-FE7A-4612-BFCD-71DAEBE66693}" type="datetimeFigureOut">
              <a:rPr lang="en-US"/>
              <a:pPr>
                <a:defRPr/>
              </a:pPr>
              <a:t>9/15/2010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05BAF8-1FCF-45CA-A0C6-39C69C2E46D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BCC5982-72D8-4992-9811-68DD7AAEDA9D}" type="datetimeFigureOut">
              <a:rPr lang="en-US"/>
              <a:pPr>
                <a:defRPr/>
              </a:pPr>
              <a:t>9/15/2010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8F7678B-77B0-4890-B094-C2244786800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3C6A390-E1DC-4E79-BA25-BB0DBB34BD0A}" type="datetimeFigureOut">
              <a:rPr lang="en-US"/>
              <a:pPr>
                <a:defRPr/>
              </a:pPr>
              <a:t>9/15/2010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397CD34-1D99-4068-BC2F-249D6CC8975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718C8DD-ABA5-46BF-A68D-60E9860E9AEC}" type="datetimeFigureOut">
              <a:rPr lang="en-US"/>
              <a:pPr>
                <a:defRPr/>
              </a:pPr>
              <a:t>9/15/2010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119B3AF-5BA8-4F38-B884-677797311A7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9F6E7B-B0AF-4EC9-A447-04C3C2CE9F87}" type="datetimeFigureOut">
              <a:rPr lang="en-US"/>
              <a:pPr>
                <a:defRPr/>
              </a:pPr>
              <a:t>9/15/2010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4D000E-CDD3-4EFD-9D95-26F763785F8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F6DDA09-1457-4794-BDE0-B2698E44F706}" type="datetimeFigureOut">
              <a:rPr lang="en-US"/>
              <a:pPr>
                <a:defRPr/>
              </a:pPr>
              <a:t>9/15/2010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E20251-1ED7-4039-B56B-15021C467E0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C2DFEAE-5E66-4203-BF1C-D3D51DD21146}" type="datetimeFigureOut">
              <a:rPr lang="en-US"/>
              <a:pPr>
                <a:defRPr/>
              </a:pPr>
              <a:t>9/15/2010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2EB8866-A3D1-4B49-8C63-660A5EA8CBA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a:p>
        </p:txBody>
      </p:sp>
      <p:sp>
        <p:nvSpPr>
          <p:cNvPr id="2054"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cs typeface="+mn-cs"/>
              </a:defRPr>
            </a:lvl1pPr>
          </a:lstStyle>
          <a:p>
            <a:pPr>
              <a:defRPr/>
            </a:pPr>
            <a:fld id="{5777F672-1EA5-42BE-A8B6-599D323EEC53}" type="datetimeFigureOut">
              <a:rPr lang="en-US"/>
              <a:pPr>
                <a:defRPr/>
              </a:pPr>
              <a:t>9/15/2010</a:t>
            </a:fld>
            <a:endParaRPr lang="en-US"/>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a:solidFill>
                  <a:schemeClr val="tx1"/>
                </a:solidFill>
                <a:latin typeface="+mn-lt"/>
                <a:cs typeface="+mn-cs"/>
              </a:defRPr>
            </a:lvl1pPr>
          </a:lstStyle>
          <a:p>
            <a:pPr>
              <a:defRPr/>
            </a:pPr>
            <a:fld id="{3EDC5799-61AA-4A8F-81DB-28861EB174A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794" r:id="rId4"/>
    <p:sldLayoutId id="2147483802" r:id="rId5"/>
    <p:sldLayoutId id="2147483795" r:id="rId6"/>
    <p:sldLayoutId id="2147483796" r:id="rId7"/>
    <p:sldLayoutId id="2147483803" r:id="rId8"/>
    <p:sldLayoutId id="2147483804" r:id="rId9"/>
    <p:sldLayoutId id="2147483797" r:id="rId10"/>
    <p:sldLayoutId id="2147483798" r:id="rId11"/>
  </p:sldLayoutIdLst>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5C9C"/>
          </a:solidFill>
          <a:latin typeface="Century Gothic" pitchFamily="34" charset="0"/>
        </a:defRPr>
      </a:lvl2pPr>
      <a:lvl3pPr marL="484188" indent="-484188" algn="l" rtl="0" eaLnBrk="0" fontAlgn="base" hangingPunct="0">
        <a:spcBef>
          <a:spcPct val="0"/>
        </a:spcBef>
        <a:spcAft>
          <a:spcPct val="0"/>
        </a:spcAft>
        <a:defRPr sz="4200">
          <a:solidFill>
            <a:srgbClr val="FF5C9C"/>
          </a:solidFill>
          <a:latin typeface="Century Gothic" pitchFamily="34" charset="0"/>
        </a:defRPr>
      </a:lvl3pPr>
      <a:lvl4pPr marL="484188" indent="-484188" algn="l" rtl="0" eaLnBrk="0" fontAlgn="base" hangingPunct="0">
        <a:spcBef>
          <a:spcPct val="0"/>
        </a:spcBef>
        <a:spcAft>
          <a:spcPct val="0"/>
        </a:spcAft>
        <a:defRPr sz="4200">
          <a:solidFill>
            <a:srgbClr val="FF5C9C"/>
          </a:solidFill>
          <a:latin typeface="Century Gothic" pitchFamily="34" charset="0"/>
        </a:defRPr>
      </a:lvl4pPr>
      <a:lvl5pPr marL="484188" indent="-484188" algn="l" rtl="0" eaLnBrk="0" fontAlgn="base" hangingPunct="0">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F90B2"/>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marL="484632" indent="0" eaLnBrk="1" fontAlgn="auto" hangingPunct="1">
              <a:spcAft>
                <a:spcPts val="0"/>
              </a:spcAft>
              <a:defRPr/>
            </a:pPr>
            <a:r>
              <a:rPr lang="en-US" dirty="0" smtClean="0">
                <a:solidFill>
                  <a:schemeClr val="accent1">
                    <a:tint val="83000"/>
                    <a:satMod val="150000"/>
                  </a:schemeClr>
                </a:solidFill>
              </a:rPr>
              <a:t>This is the coolest </a:t>
            </a:r>
            <a:r>
              <a:rPr lang="en-US" dirty="0" err="1" smtClean="0">
                <a:solidFill>
                  <a:schemeClr val="accent1">
                    <a:tint val="83000"/>
                    <a:satMod val="150000"/>
                  </a:schemeClr>
                </a:solidFill>
              </a:rPr>
              <a:t>powerpoint</a:t>
            </a:r>
            <a:r>
              <a:rPr lang="en-US" dirty="0" smtClean="0">
                <a:solidFill>
                  <a:schemeClr val="accent1">
                    <a:tint val="83000"/>
                    <a:satMod val="150000"/>
                  </a:schemeClr>
                </a:solidFill>
              </a:rPr>
              <a:t> that you will ever see</a:t>
            </a:r>
            <a:endParaRPr lang="en-US" dirty="0">
              <a:solidFill>
                <a:schemeClr val="accent1">
                  <a:tint val="83000"/>
                  <a:satMod val="150000"/>
                </a:schemeClr>
              </a:solidFill>
            </a:endParaRPr>
          </a:p>
        </p:txBody>
      </p:sp>
      <p:sp>
        <p:nvSpPr>
          <p:cNvPr id="3" name="Subtitle 2"/>
          <p:cNvSpPr>
            <a:spLocks noGrp="1"/>
          </p:cNvSpPr>
          <p:nvPr>
            <p:ph type="subTitle" idx="1"/>
          </p:nvPr>
        </p:nvSpPr>
        <p:spPr>
          <a:xfrm>
            <a:off x="311944" y="2250280"/>
            <a:ext cx="8298656" cy="4607720"/>
          </a:xfrm>
        </p:spPr>
        <p:txBody>
          <a:bodyPr>
            <a:normAutofit/>
          </a:bodyPr>
          <a:lstStyle/>
          <a:p>
            <a:pPr eaLnBrk="1" fontAlgn="auto" hangingPunct="1">
              <a:spcAft>
                <a:spcPts val="0"/>
              </a:spcAft>
              <a:buFont typeface="Wingdings 2"/>
              <a:buNone/>
              <a:defRPr/>
            </a:pPr>
            <a:r>
              <a:rPr lang="en-US" dirty="0" smtClean="0"/>
              <a:t>You know it’s cool because it’s got all the hilarious examples of things you shouldn’t do when you’re making a </a:t>
            </a:r>
            <a:r>
              <a:rPr lang="en-US" dirty="0" err="1" smtClean="0"/>
              <a:t>powerpoint</a:t>
            </a:r>
            <a:r>
              <a:rPr lang="en-US" dirty="0" smtClean="0"/>
              <a:t>. It’s important to think about design when you’re making any kind of visual argument, a poster or a brochure or even a regular text document. Why is it that I require your formal papers to be in 12 point times new roman with certain margins? </a:t>
            </a:r>
            <a:endParaRPr lang="en-US" sz="1200" dirty="0">
              <a:noFill/>
            </a:endParaRPr>
          </a:p>
        </p:txBody>
      </p:sp>
      <p:sp>
        <p:nvSpPr>
          <p:cNvPr id="9220" name="TextBox 3"/>
          <p:cNvSpPr txBox="1">
            <a:spLocks noChangeArrowheads="1"/>
          </p:cNvSpPr>
          <p:nvPr/>
        </p:nvSpPr>
        <p:spPr bwMode="auto">
          <a:xfrm>
            <a:off x="609600" y="6400800"/>
            <a:ext cx="8077200" cy="461963"/>
          </a:xfrm>
          <a:prstGeom prst="rect">
            <a:avLst/>
          </a:prstGeom>
          <a:noFill/>
          <a:ln w="9525">
            <a:noFill/>
            <a:miter lim="800000"/>
            <a:headEnd/>
            <a:tailEnd/>
          </a:ln>
        </p:spPr>
        <p:txBody>
          <a:bodyPr>
            <a:spAutoFit/>
          </a:bodyPr>
          <a:lstStyle/>
          <a:p>
            <a:r>
              <a:rPr lang="en-US" sz="1200">
                <a:latin typeface="Century Gothic" pitchFamily="34" charset="0"/>
              </a:rPr>
              <a:t>12 point is an appropriate size on paper but not on a projector in front of the class where you have to see it from far away. Can you guys in the back read this? The back isn’t very far away in this room even.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marL="484632" indent="0" eaLnBrk="1" fontAlgn="auto" hangingPunct="1">
              <a:spcAft>
                <a:spcPts val="0"/>
              </a:spcAft>
              <a:defRPr/>
            </a:pPr>
            <a:r>
              <a:rPr lang="en-US" dirty="0" smtClean="0">
                <a:solidFill>
                  <a:schemeClr val="accent1">
                    <a:tint val="83000"/>
                    <a:satMod val="150000"/>
                  </a:schemeClr>
                </a:solidFill>
              </a:rPr>
              <a:t>This is the coolest </a:t>
            </a:r>
            <a:r>
              <a:rPr lang="en-US" dirty="0" err="1" smtClean="0">
                <a:solidFill>
                  <a:schemeClr val="accent1">
                    <a:tint val="83000"/>
                    <a:satMod val="150000"/>
                  </a:schemeClr>
                </a:solidFill>
              </a:rPr>
              <a:t>powerpoint</a:t>
            </a:r>
            <a:r>
              <a:rPr lang="en-US" dirty="0" smtClean="0">
                <a:solidFill>
                  <a:schemeClr val="accent1">
                    <a:tint val="83000"/>
                    <a:satMod val="150000"/>
                  </a:schemeClr>
                </a:solidFill>
              </a:rPr>
              <a:t> that you will ever see</a:t>
            </a:r>
            <a:endParaRPr lang="en-US" dirty="0">
              <a:solidFill>
                <a:schemeClr val="accent1">
                  <a:tint val="83000"/>
                  <a:satMod val="150000"/>
                </a:schemeClr>
              </a:solidFill>
            </a:endParaRPr>
          </a:p>
        </p:txBody>
      </p:sp>
      <p:sp>
        <p:nvSpPr>
          <p:cNvPr id="3" name="Subtitle 2"/>
          <p:cNvSpPr>
            <a:spLocks noGrp="1"/>
          </p:cNvSpPr>
          <p:nvPr>
            <p:ph type="subTitle" idx="1"/>
          </p:nvPr>
        </p:nvSpPr>
        <p:spPr>
          <a:xfrm>
            <a:off x="304800" y="2250280"/>
            <a:ext cx="8839200" cy="4836320"/>
          </a:xfrm>
        </p:spPr>
        <p:txBody>
          <a:bodyPr>
            <a:normAutofit fontScale="92500" lnSpcReduction="10000"/>
          </a:bodyPr>
          <a:lstStyle/>
          <a:p>
            <a:pPr algn="l" eaLnBrk="1" fontAlgn="auto" hangingPunct="1">
              <a:spcAft>
                <a:spcPts val="0"/>
              </a:spcAft>
              <a:buSzPct val="100000"/>
              <a:buFont typeface="Wingdings" pitchFamily="2" charset="2"/>
              <a:buChar char="«"/>
              <a:defRPr/>
            </a:pPr>
            <a:r>
              <a:rPr lang="en-US" dirty="0" smtClean="0"/>
              <a:t>You know it’s cool </a:t>
            </a:r>
          </a:p>
          <a:p>
            <a:pPr algn="l" eaLnBrk="1" fontAlgn="auto" hangingPunct="1">
              <a:spcAft>
                <a:spcPts val="0"/>
              </a:spcAft>
              <a:buSzPct val="100000"/>
              <a:buFont typeface="Wingdings" pitchFamily="2" charset="2"/>
              <a:buChar char="«"/>
              <a:defRPr/>
            </a:pPr>
            <a:r>
              <a:rPr lang="en-US" dirty="0" smtClean="0"/>
              <a:t>It’s got all the hilarious examples of things you shouldn’t do when you’re making a </a:t>
            </a:r>
            <a:r>
              <a:rPr lang="en-US" dirty="0" err="1" smtClean="0"/>
              <a:t>powerpoint</a:t>
            </a:r>
            <a:r>
              <a:rPr lang="en-US" dirty="0" smtClean="0"/>
              <a:t>. </a:t>
            </a:r>
          </a:p>
          <a:p>
            <a:pPr algn="l" eaLnBrk="1" fontAlgn="auto" hangingPunct="1">
              <a:spcAft>
                <a:spcPts val="0"/>
              </a:spcAft>
              <a:buSzPct val="100000"/>
              <a:buFont typeface="Wingdings" pitchFamily="2" charset="2"/>
              <a:buChar char="«"/>
              <a:defRPr/>
            </a:pPr>
            <a:r>
              <a:rPr lang="en-US" dirty="0" smtClean="0"/>
              <a:t>It’s important to think about design when you’re making any kind of visual argument</a:t>
            </a:r>
          </a:p>
          <a:p>
            <a:pPr lvl="1" eaLnBrk="1" fontAlgn="auto" hangingPunct="1">
              <a:spcAft>
                <a:spcPts val="0"/>
              </a:spcAft>
              <a:buSzPct val="100000"/>
              <a:buFont typeface="Wingdings" pitchFamily="2" charset="2"/>
              <a:buChar char="«"/>
              <a:defRPr/>
            </a:pPr>
            <a:r>
              <a:rPr lang="en-US" dirty="0" smtClean="0"/>
              <a:t>A poster </a:t>
            </a:r>
          </a:p>
          <a:p>
            <a:pPr lvl="1" eaLnBrk="1" fontAlgn="auto" hangingPunct="1">
              <a:spcAft>
                <a:spcPts val="0"/>
              </a:spcAft>
              <a:buSzPct val="100000"/>
              <a:buFont typeface="Wingdings" pitchFamily="2" charset="2"/>
              <a:buChar char="«"/>
              <a:defRPr/>
            </a:pPr>
            <a:r>
              <a:rPr lang="en-US" dirty="0" smtClean="0"/>
              <a:t>or a brochure </a:t>
            </a:r>
          </a:p>
          <a:p>
            <a:pPr lvl="1" eaLnBrk="1" fontAlgn="auto" hangingPunct="1">
              <a:spcAft>
                <a:spcPts val="0"/>
              </a:spcAft>
              <a:buSzPct val="100000"/>
              <a:buFont typeface="Wingdings" pitchFamily="2" charset="2"/>
              <a:buChar char="«"/>
              <a:defRPr/>
            </a:pPr>
            <a:r>
              <a:rPr lang="en-US" dirty="0" smtClean="0"/>
              <a:t>or even a regular text document  </a:t>
            </a:r>
          </a:p>
          <a:p>
            <a:pPr algn="l" eaLnBrk="1" fontAlgn="auto" hangingPunct="1">
              <a:spcAft>
                <a:spcPts val="0"/>
              </a:spcAft>
              <a:buSzPct val="100000"/>
              <a:buFont typeface="Wingdings" pitchFamily="2" charset="2"/>
              <a:buChar char="«"/>
              <a:defRPr/>
            </a:pPr>
            <a:r>
              <a:rPr lang="en-US" dirty="0" smtClean="0"/>
              <a:t>Why is it that I require your formal papers to be </a:t>
            </a:r>
          </a:p>
          <a:p>
            <a:pPr lvl="1" eaLnBrk="1" fontAlgn="auto" hangingPunct="1">
              <a:spcAft>
                <a:spcPts val="0"/>
              </a:spcAft>
              <a:buSzPct val="100000"/>
              <a:buFont typeface="Wingdings" pitchFamily="2" charset="2"/>
              <a:buChar char="«"/>
              <a:defRPr/>
            </a:pPr>
            <a:r>
              <a:rPr lang="en-US" dirty="0" smtClean="0"/>
              <a:t> 12 point Times New Roman </a:t>
            </a:r>
          </a:p>
          <a:p>
            <a:pPr lvl="1" eaLnBrk="1" fontAlgn="auto" hangingPunct="1">
              <a:spcAft>
                <a:spcPts val="0"/>
              </a:spcAft>
              <a:buSzPct val="100000"/>
              <a:buFont typeface="Wingdings" pitchFamily="2" charset="2"/>
              <a:buChar char="«"/>
              <a:defRPr/>
            </a:pPr>
            <a:r>
              <a:rPr lang="en-US" dirty="0" smtClean="0"/>
              <a:t>1 inch margins ?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96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1143000"/>
          </a:xfrm>
          <a:solidFill>
            <a:schemeClr val="accent1">
              <a:lumMod val="40000"/>
              <a:lumOff val="60000"/>
            </a:schemeClr>
          </a:solidFill>
        </p:spPr>
        <p:txBody>
          <a:bodyPr rtlCol="0">
            <a:normAutofit/>
          </a:bodyPr>
          <a:lstStyle/>
          <a:p>
            <a:pPr algn="l" eaLnBrk="1" fontAlgn="auto" hangingPunct="1">
              <a:spcAft>
                <a:spcPts val="0"/>
              </a:spcAft>
              <a:defRPr/>
            </a:pPr>
            <a:r>
              <a:rPr lang="en-US" dirty="0" smtClean="0">
                <a:latin typeface="Century Gothic" pitchFamily="34" charset="0"/>
              </a:rPr>
              <a:t>Fonts, style and rhet. situation</a:t>
            </a:r>
            <a:endParaRPr lang="en-US" dirty="0">
              <a:latin typeface="Century Gothic" pitchFamily="34" charset="0"/>
            </a:endParaRPr>
          </a:p>
        </p:txBody>
      </p:sp>
      <p:sp>
        <p:nvSpPr>
          <p:cNvPr id="3" name="Content Placeholder 2"/>
          <p:cNvSpPr>
            <a:spLocks noGrp="1"/>
          </p:cNvSpPr>
          <p:nvPr>
            <p:ph idx="1"/>
          </p:nvPr>
        </p:nvSpPr>
        <p:spPr>
          <a:xfrm>
            <a:off x="152400" y="1600200"/>
            <a:ext cx="8991600" cy="5257800"/>
          </a:xfrm>
        </p:spPr>
        <p:txBody>
          <a:bodyPr rtlCol="0">
            <a:normAutofit fontScale="92500"/>
          </a:bodyPr>
          <a:lstStyle/>
          <a:p>
            <a:pPr eaLnBrk="1" fontAlgn="auto" hangingPunct="1">
              <a:spcAft>
                <a:spcPts val="0"/>
              </a:spcAft>
              <a:buFont typeface="Arial" pitchFamily="34" charset="0"/>
              <a:buChar char="•"/>
              <a:defRPr/>
            </a:pPr>
            <a:r>
              <a:rPr lang="en-US" sz="6000" dirty="0" smtClean="0">
                <a:latin typeface="Times New Roman" pitchFamily="18" charset="0"/>
                <a:cs typeface="Times New Roman" pitchFamily="18" charset="0"/>
              </a:rPr>
              <a:t>What does this font say? </a:t>
            </a:r>
          </a:p>
          <a:p>
            <a:pPr eaLnBrk="1" fontAlgn="auto" hangingPunct="1">
              <a:spcAft>
                <a:spcPts val="0"/>
              </a:spcAft>
              <a:buFont typeface="Arial" pitchFamily="34" charset="0"/>
              <a:buChar char="•"/>
              <a:defRPr/>
            </a:pPr>
            <a:r>
              <a:rPr lang="en-US" sz="5800" dirty="0" smtClean="0">
                <a:latin typeface="Comic Sans MS" pitchFamily="66" charset="0"/>
              </a:rPr>
              <a:t>What does this font say?</a:t>
            </a:r>
          </a:p>
          <a:p>
            <a:pPr eaLnBrk="1" fontAlgn="auto" hangingPunct="1">
              <a:spcAft>
                <a:spcPts val="0"/>
              </a:spcAft>
              <a:buFont typeface="Arial" pitchFamily="34" charset="0"/>
              <a:buChar char="•"/>
              <a:defRPr/>
            </a:pPr>
            <a:r>
              <a:rPr lang="en-US" sz="4800" dirty="0" smtClean="0">
                <a:latin typeface="French Script MT" pitchFamily="66" charset="0"/>
              </a:rPr>
              <a:t>Dude check out this font</a:t>
            </a:r>
          </a:p>
          <a:p>
            <a:pPr eaLnBrk="1" fontAlgn="auto" hangingPunct="1">
              <a:spcAft>
                <a:spcPts val="0"/>
              </a:spcAft>
              <a:buFont typeface="Arial" pitchFamily="34" charset="0"/>
              <a:buChar char="•"/>
              <a:defRPr/>
            </a:pPr>
            <a:r>
              <a:rPr lang="en-US" sz="4800" dirty="0" smtClean="0">
                <a:latin typeface="Neurochrome" pitchFamily="2" charset="0"/>
              </a:rPr>
              <a:t>You are cordially invited to…</a:t>
            </a:r>
          </a:p>
          <a:p>
            <a:pPr eaLnBrk="1" fontAlgn="auto" hangingPunct="1">
              <a:spcAft>
                <a:spcPts val="0"/>
              </a:spcAft>
              <a:buFont typeface="Arial" pitchFamily="34" charset="0"/>
              <a:buChar char="•"/>
              <a:defRPr/>
            </a:pPr>
            <a:r>
              <a:rPr lang="en-US" sz="4800" dirty="0" smtClean="0">
                <a:latin typeface="Garamond" pitchFamily="18" charset="0"/>
              </a:rPr>
              <a:t>This is a serif font. </a:t>
            </a:r>
            <a:r>
              <a:rPr lang="en-US" sz="4800" dirty="0" smtClean="0"/>
              <a:t>This is a sans serif</a:t>
            </a:r>
            <a:endParaRPr lang="en-US" sz="4800" dirty="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rtlCol="0">
            <a:normAutofit fontScale="90000"/>
          </a:bodyPr>
          <a:lstStyle/>
          <a:p>
            <a:pPr eaLnBrk="1" fontAlgn="auto" hangingPunct="1">
              <a:spcAft>
                <a:spcPts val="0"/>
              </a:spcAft>
              <a:defRPr/>
            </a:pPr>
            <a:r>
              <a:rPr lang="en-US" dirty="0" smtClean="0">
                <a:solidFill>
                  <a:srgbClr val="FF0000"/>
                </a:solidFill>
              </a:rPr>
              <a:t>Always have a </a:t>
            </a:r>
            <a:r>
              <a:rPr lang="en-US" dirty="0" err="1" smtClean="0">
                <a:solidFill>
                  <a:srgbClr val="FF0000"/>
                </a:solidFill>
              </a:rPr>
              <a:t>supercool</a:t>
            </a:r>
            <a:r>
              <a:rPr lang="en-US" dirty="0" smtClean="0">
                <a:solidFill>
                  <a:srgbClr val="FF0000"/>
                </a:solidFill>
              </a:rPr>
              <a:t> background</a:t>
            </a:r>
            <a:endParaRPr lang="en-US" dirty="0">
              <a:solidFill>
                <a:srgbClr val="FF0000"/>
              </a:solidFill>
            </a:endParaRPr>
          </a:p>
        </p:txBody>
      </p:sp>
      <p:sp>
        <p:nvSpPr>
          <p:cNvPr id="6" name="TextBox 5"/>
          <p:cNvSpPr txBox="1"/>
          <p:nvPr/>
        </p:nvSpPr>
        <p:spPr>
          <a:xfrm>
            <a:off x="838200" y="1219200"/>
            <a:ext cx="7315200" cy="646113"/>
          </a:xfrm>
          <a:prstGeom prst="rect">
            <a:avLst/>
          </a:prstGeom>
          <a:noFill/>
        </p:spPr>
        <p:txBody>
          <a:bodyPr>
            <a:spAutoFit/>
          </a:bodyPr>
          <a:lstStyle/>
          <a:p>
            <a:pPr fontAlgn="auto">
              <a:spcBef>
                <a:spcPts val="0"/>
              </a:spcBef>
              <a:spcAft>
                <a:spcPts val="0"/>
              </a:spcAft>
              <a:defRPr/>
            </a:pPr>
            <a:r>
              <a:rPr lang="en-US" sz="3600" dirty="0">
                <a:solidFill>
                  <a:schemeClr val="tx1">
                    <a:lumMod val="75000"/>
                    <a:lumOff val="25000"/>
                  </a:schemeClr>
                </a:solidFill>
                <a:latin typeface="+mn-lt"/>
                <a:cs typeface="+mn-cs"/>
              </a:rPr>
              <a:t>And </a:t>
            </a:r>
            <a:r>
              <a:rPr lang="en-US" sz="3600" dirty="0" err="1">
                <a:solidFill>
                  <a:schemeClr val="tx1">
                    <a:lumMod val="75000"/>
                    <a:lumOff val="25000"/>
                  </a:schemeClr>
                </a:solidFill>
                <a:latin typeface="+mn-lt"/>
                <a:cs typeface="+mn-cs"/>
              </a:rPr>
              <a:t>Supercool</a:t>
            </a:r>
            <a:r>
              <a:rPr lang="en-US" sz="3600" dirty="0">
                <a:solidFill>
                  <a:schemeClr val="tx1">
                    <a:lumMod val="75000"/>
                    <a:lumOff val="25000"/>
                  </a:schemeClr>
                </a:solidFill>
                <a:latin typeface="+mn-lt"/>
                <a:cs typeface="+mn-cs"/>
              </a:rPr>
              <a:t> text to go on top of it</a:t>
            </a:r>
          </a:p>
        </p:txBody>
      </p:sp>
      <p:sp>
        <p:nvSpPr>
          <p:cNvPr id="4" name="TextBox 3"/>
          <p:cNvSpPr txBox="1"/>
          <p:nvPr/>
        </p:nvSpPr>
        <p:spPr>
          <a:xfrm>
            <a:off x="1905000" y="5029200"/>
            <a:ext cx="5867400" cy="646331"/>
          </a:xfrm>
          <a:prstGeom prst="rect">
            <a:avLst/>
          </a:prstGeom>
          <a:noFill/>
          <a:ln>
            <a:solidFill>
              <a:schemeClr val="accent6">
                <a:lumMod val="75000"/>
              </a:schemeClr>
            </a:solidFill>
          </a:ln>
        </p:spPr>
        <p:style>
          <a:lnRef idx="3">
            <a:schemeClr val="lt1"/>
          </a:lnRef>
          <a:fillRef idx="1">
            <a:schemeClr val="accent3"/>
          </a:fillRef>
          <a:effectRef idx="1">
            <a:schemeClr val="accent3"/>
          </a:effectRef>
          <a:fontRef idx="minor">
            <a:schemeClr val="lt1"/>
          </a:fontRef>
        </p:style>
        <p:txBody>
          <a:bodyPr>
            <a:spAutoFit/>
          </a:bodyPr>
          <a:lstStyle/>
          <a:p>
            <a:pPr fontAlgn="auto">
              <a:spcBef>
                <a:spcPts val="0"/>
              </a:spcBef>
              <a:spcAft>
                <a:spcPts val="0"/>
              </a:spcAft>
              <a:defRPr/>
            </a:pPr>
            <a:r>
              <a:rPr lang="en-US" sz="3600" b="1" dirty="0">
                <a:ln w="18000">
                  <a:solidFill>
                    <a:srgbClr val="FFFF00"/>
                  </a:solidFill>
                  <a:prstDash val="solid"/>
                  <a:miter lim="800000"/>
                </a:ln>
                <a:noFill/>
                <a:effectLst>
                  <a:outerShdw blurRad="25500" dist="23000" dir="7020000" algn="tl">
                    <a:srgbClr val="000000">
                      <a:alpha val="50000"/>
                    </a:srgbClr>
                  </a:outerShdw>
                </a:effectLst>
                <a:latin typeface="Impact" pitchFamily="34" charset="0"/>
              </a:rPr>
              <a:t>Yellow is easy to see, right?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3" name="Picture 2" descr="026-cat-sleeping-01.png"/>
          <p:cNvPicPr>
            <a:picLocks noChangeAspect="1"/>
          </p:cNvPicPr>
          <p:nvPr/>
        </p:nvPicPr>
        <p:blipFill>
          <a:blip r:embed="rId3" cstate="print"/>
          <a:srcRect/>
          <a:stretch>
            <a:fillRect/>
          </a:stretch>
        </p:blipFill>
        <p:spPr bwMode="auto">
          <a:xfrm>
            <a:off x="381000" y="3733800"/>
            <a:ext cx="2514600" cy="2514600"/>
          </a:xfrm>
          <a:prstGeom prst="rect">
            <a:avLst/>
          </a:prstGeom>
          <a:noFill/>
          <a:ln w="9525">
            <a:noFill/>
            <a:miter lim="800000"/>
            <a:headEnd/>
            <a:tailEnd/>
          </a:ln>
        </p:spPr>
      </p:pic>
      <p:pic>
        <p:nvPicPr>
          <p:cNvPr id="5" name="Picture 4" descr="bill-gates-powerpoint-presentation.jpg"/>
          <p:cNvPicPr>
            <a:picLocks noChangeAspect="1"/>
          </p:cNvPicPr>
          <p:nvPr/>
        </p:nvPicPr>
        <p:blipFill>
          <a:blip r:embed="rId4" cstate="print"/>
          <a:srcRect/>
          <a:stretch>
            <a:fillRect/>
          </a:stretch>
        </p:blipFill>
        <p:spPr bwMode="auto">
          <a:xfrm>
            <a:off x="4876800" y="4114800"/>
            <a:ext cx="3581400" cy="2384425"/>
          </a:xfrm>
          <a:prstGeom prst="rect">
            <a:avLst/>
          </a:prstGeom>
          <a:noFill/>
          <a:ln w="9525">
            <a:noFill/>
            <a:miter lim="800000"/>
            <a:headEnd/>
            <a:tailEnd/>
          </a:ln>
        </p:spPr>
      </p:pic>
      <p:pic>
        <p:nvPicPr>
          <p:cNvPr id="6" name="Picture 5" descr="powerpoint.gif"/>
          <p:cNvPicPr>
            <a:picLocks noChangeAspect="1"/>
          </p:cNvPicPr>
          <p:nvPr/>
        </p:nvPicPr>
        <p:blipFill>
          <a:blip r:embed="rId5" cstate="print"/>
          <a:srcRect/>
          <a:stretch>
            <a:fillRect/>
          </a:stretch>
        </p:blipFill>
        <p:spPr bwMode="auto">
          <a:xfrm>
            <a:off x="5486400" y="0"/>
            <a:ext cx="3133725" cy="3133725"/>
          </a:xfrm>
          <a:prstGeom prst="rect">
            <a:avLst/>
          </a:prstGeom>
          <a:noFill/>
          <a:ln w="9525">
            <a:noFill/>
            <a:miter lim="800000"/>
            <a:headEnd/>
            <a:tailEnd/>
          </a:ln>
        </p:spPr>
      </p:pic>
      <p:sp>
        <p:nvSpPr>
          <p:cNvPr id="4" name="TextBox 3"/>
          <p:cNvSpPr txBox="1"/>
          <p:nvPr/>
        </p:nvSpPr>
        <p:spPr>
          <a:xfrm>
            <a:off x="228600" y="1923871"/>
            <a:ext cx="9372600" cy="2308324"/>
          </a:xfrm>
          <a:prstGeom prst="rect">
            <a:avLst/>
          </a:prstGeom>
          <a:noFill/>
        </p:spPr>
        <p:txBody>
          <a:bodyPr>
            <a:spAutoFit/>
          </a:bodyPr>
          <a:lstStyle/>
          <a:p>
            <a:pPr fontAlgn="auto">
              <a:spcBef>
                <a:spcPts val="0"/>
              </a:spcBef>
              <a:spcAft>
                <a:spcPts val="0"/>
              </a:spcAft>
              <a:defRPr/>
            </a:pPr>
            <a:r>
              <a:rPr lang="en-US"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Pictures make everything better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par>
                          <p:cTn id="19" fill="hold">
                            <p:stCondLst>
                              <p:cond delay="1000"/>
                            </p:stCondLst>
                            <p:childTnLst>
                              <p:par>
                                <p:cTn id="20" presetID="0" presetClass="path" presetSubtype="0" accel="50000" decel="50000" fill="hold" nodeType="afterEffect">
                                  <p:stCondLst>
                                    <p:cond delay="0"/>
                                  </p:stCondLst>
                                  <p:childTnLst>
                                    <p:animMotion origin="layout" path="M 0.28211 -0.31152 C 0.27951 -0.3328 -0.09098 -0.61124 -0.09757 -0.63113 C -0.11771 -0.69242 -0.14896 -0.72271 -0.19896 -0.72873 C -0.23941 -0.72202 -0.2882 -0.70537 -0.3158 -0.6612 C -0.32205 -0.65125 -0.3224 -0.6464 -0.32709 -0.63483 C -0.33525 -0.61494 -0.34289 -0.59482 -0.35104 -0.57493 C -0.3599 -0.55319 -0.36476 -0.52799 -0.37223 -0.50532 C -0.37917 -0.44011 -0.37639 -0.37558 -0.35243 -0.31776 C -0.34479 -0.27984 -0.33021 -0.23913 -0.31719 -0.20329 C -0.31372 -0.19357 -0.30747 -0.16443 -0.29341 -0.16443 C -0.21354 -0.16212 -0.13368 -0.16443 -0.05382 -0.16443 L 0.17014 -0.00255 L 0.04045 0.02937 " pathEditMode="relative" rAng="0" ptsTypes="ffffffffffAAf">
                                      <p:cBhvr>
                                        <p:cTn id="21" dur="2000" fill="hold"/>
                                        <p:tgtEl>
                                          <p:spTgt spid="5"/>
                                        </p:tgtEl>
                                        <p:attrNameLst>
                                          <p:attrName>ppt_x</p:attrName>
                                          <p:attrName>ppt_y</p:attrName>
                                        </p:attrNameLst>
                                      </p:cBhvr>
                                      <p:rCtr x="-331" y="-38"/>
                                    </p:animMotion>
                                  </p:childTnLst>
                                </p:cTn>
                              </p:par>
                            </p:childTnLst>
                          </p:cTn>
                        </p:par>
                        <p:par>
                          <p:cTn id="22" fill="hold">
                            <p:stCondLst>
                              <p:cond delay="3000"/>
                            </p:stCondLst>
                            <p:childTnLst>
                              <p:par>
                                <p:cTn id="23" presetID="20"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edge">
                                      <p:cBhvr>
                                        <p:cTn id="25" dur="2000"/>
                                        <p:tgtEl>
                                          <p:spTgt spid="3"/>
                                        </p:tgtEl>
                                      </p:cBhvr>
                                    </p:animEffect>
                                  </p:childTnLst>
                                </p:cTn>
                              </p:par>
                            </p:childTnLst>
                          </p:cTn>
                        </p:par>
                        <p:par>
                          <p:cTn id="26" fill="hold">
                            <p:stCondLst>
                              <p:cond delay="5000"/>
                            </p:stCondLst>
                            <p:childTnLst>
                              <p:par>
                                <p:cTn id="27" presetID="8" presetClass="emph" presetSubtype="0" fill="hold" nodeType="afterEffect">
                                  <p:stCondLst>
                                    <p:cond delay="0"/>
                                  </p:stCondLst>
                                  <p:childTnLst>
                                    <p:animRot by="21600000">
                                      <p:cBhvr>
                                        <p:cTn id="28" dur="2000" fill="hold"/>
                                        <p:tgtEl>
                                          <p:spTgt spid="6"/>
                                        </p:tgtEl>
                                        <p:attrNameLst>
                                          <p:attrName>r</p:attrName>
                                        </p:attrNameLst>
                                      </p:cBhvr>
                                    </p:animRot>
                                  </p:childTnLst>
                                </p:cTn>
                              </p:par>
                            </p:childTnLst>
                          </p:cTn>
                        </p:par>
                        <p:par>
                          <p:cTn id="29" fill="hold">
                            <p:stCondLst>
                              <p:cond delay="7000"/>
                            </p:stCondLst>
                            <p:childTnLst>
                              <p:par>
                                <p:cTn id="30" presetID="8" presetClass="emph" presetSubtype="0" fill="hold" nodeType="afterEffect">
                                  <p:stCondLst>
                                    <p:cond delay="0"/>
                                  </p:stCondLst>
                                  <p:childTnLst>
                                    <p:animRot by="21600000">
                                      <p:cBhvr>
                                        <p:cTn id="31" dur="2000" fill="hold"/>
                                        <p:tgtEl>
                                          <p:spTgt spid="5"/>
                                        </p:tgtEl>
                                        <p:attrNameLst>
                                          <p:attrName>r</p:attrName>
                                        </p:attrNameLst>
                                      </p:cBhvr>
                                    </p:animRot>
                                  </p:childTnLst>
                                </p:cTn>
                              </p:par>
                            </p:childTnLst>
                          </p:cTn>
                        </p:par>
                        <p:par>
                          <p:cTn id="32" fill="hold">
                            <p:stCondLst>
                              <p:cond delay="9000"/>
                            </p:stCondLst>
                            <p:childTnLst>
                              <p:par>
                                <p:cTn id="33" presetID="8" presetClass="emph" presetSubtype="0" fill="hold" nodeType="afterEffect">
                                  <p:stCondLst>
                                    <p:cond delay="0"/>
                                  </p:stCondLst>
                                  <p:childTnLst>
                                    <p:animRot by="21600000">
                                      <p:cBhvr>
                                        <p:cTn id="34" dur="2000" fill="hold"/>
                                        <p:tgtEl>
                                          <p:spTgt spid="3"/>
                                        </p:tgtEl>
                                        <p:attrNameLst>
                                          <p:attrName>r</p:attrName>
                                        </p:attrNameLst>
                                      </p:cBhvr>
                                    </p:animRot>
                                  </p:childTnLst>
                                </p:cTn>
                              </p:par>
                            </p:childTnLst>
                          </p:cTn>
                        </p:par>
                        <p:par>
                          <p:cTn id="35" fill="hold">
                            <p:stCondLst>
                              <p:cond delay="11000"/>
                            </p:stCondLst>
                            <p:childTnLst>
                              <p:par>
                                <p:cTn id="36" presetID="35" presetClass="emph" presetSubtype="0" fill="hold" grpId="1" nodeType="afterEffect">
                                  <p:stCondLst>
                                    <p:cond delay="0"/>
                                  </p:stCondLst>
                                  <p:iterate type="lt">
                                    <p:tmPct val="0"/>
                                  </p:iterate>
                                  <p:childTnLst>
                                    <p:anim calcmode="discrete" valueType="str">
                                      <p:cBhvr>
                                        <p:cTn id="37" dur="1000" fill="hold"/>
                                        <p:tgtEl>
                                          <p:spTgt spid="4">
                                            <p:txEl>
                                              <p:pRg st="0" end="0"/>
                                            </p:txEl>
                                          </p:spTgt>
                                        </p:tgtEl>
                                        <p:attrNameLst>
                                          <p:attrName>style.visibility</p:attrName>
                                        </p:attrNameLst>
                                      </p:cBhvr>
                                      <p:tavLst>
                                        <p:tav tm="0">
                                          <p:val>
                                            <p:strVal val="hidden"/>
                                          </p:val>
                                        </p:tav>
                                        <p:tav tm="50000">
                                          <p:val>
                                            <p:strVal val="visible"/>
                                          </p:val>
                                        </p:tav>
                                      </p:tavLst>
                                    </p:anim>
                                  </p:childTnLst>
                                </p:cTn>
                              </p:par>
                            </p:childTnLst>
                          </p:cTn>
                        </p:par>
                        <p:par>
                          <p:cTn id="38" fill="hold">
                            <p:stCondLst>
                              <p:cond delay="12000"/>
                            </p:stCondLst>
                            <p:childTnLst>
                              <p:par>
                                <p:cTn id="39" presetID="35" presetClass="emph" presetSubtype="0" fill="hold" grpId="2" nodeType="afterEffect">
                                  <p:stCondLst>
                                    <p:cond delay="0"/>
                                  </p:stCondLst>
                                  <p:iterate type="lt">
                                    <p:tmPct val="0"/>
                                  </p:iterate>
                                  <p:childTnLst>
                                    <p:anim calcmode="discrete" valueType="str">
                                      <p:cBhvr>
                                        <p:cTn id="40" dur="1000" fill="hold"/>
                                        <p:tgtEl>
                                          <p:spTgt spid="4">
                                            <p:txEl>
                                              <p:pRg st="0" end="0"/>
                                            </p:txEl>
                                          </p:spTgt>
                                        </p:tgtEl>
                                        <p:attrNameLst>
                                          <p:attrName>style.visibility</p:attrName>
                                        </p:attrNameLst>
                                      </p:cBhvr>
                                      <p:tavLst>
                                        <p:tav tm="0">
                                          <p:val>
                                            <p:strVal val="hidden"/>
                                          </p:val>
                                        </p:tav>
                                        <p:tav tm="50000">
                                          <p:val>
                                            <p:strVal val="visible"/>
                                          </p:val>
                                        </p:tav>
                                      </p:tavLst>
                                    </p:anim>
                                  </p:childTnLst>
                                </p:cTn>
                              </p:par>
                            </p:childTnLst>
                          </p:cTn>
                        </p:par>
                        <p:par>
                          <p:cTn id="41" fill="hold">
                            <p:stCondLst>
                              <p:cond delay="13000"/>
                            </p:stCondLst>
                            <p:childTnLst>
                              <p:par>
                                <p:cTn id="42" presetID="35" presetClass="emph" presetSubtype="0" fill="hold" grpId="3" nodeType="afterEffect">
                                  <p:stCondLst>
                                    <p:cond delay="0"/>
                                  </p:stCondLst>
                                  <p:iterate type="lt">
                                    <p:tmPct val="0"/>
                                  </p:iterate>
                                  <p:childTnLst>
                                    <p:anim calcmode="discrete" valueType="str">
                                      <p:cBhvr>
                                        <p:cTn id="43" dur="1000" fill="hold"/>
                                        <p:tgtEl>
                                          <p:spTgt spid="4">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allAtOnce"/>
      <p:bldP spid="4" grpId="2" build="allAtOnce"/>
      <p:bldP spid="4" grpId="3" build="allAtOnce"/>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1559</TotalTime>
  <Words>455</Words>
  <Application>Microsoft Office PowerPoint</Application>
  <PresentationFormat>Předvádění na obrazovce (4:3)</PresentationFormat>
  <Paragraphs>33</Paragraphs>
  <Slides>5</Slides>
  <Notes>5</Notes>
  <HiddenSlides>0</HiddenSlides>
  <MMClips>0</MMClips>
  <ScaleCrop>false</ScaleCrop>
  <HeadingPairs>
    <vt:vector size="6" baseType="variant">
      <vt:variant>
        <vt:lpstr>Použitá písma</vt:lpstr>
      </vt:variant>
      <vt:variant>
        <vt:i4>12</vt:i4>
      </vt:variant>
      <vt:variant>
        <vt:lpstr>Motiv</vt:lpstr>
      </vt:variant>
      <vt:variant>
        <vt:i4>2</vt:i4>
      </vt:variant>
      <vt:variant>
        <vt:lpstr>Nadpisy snímků</vt:lpstr>
      </vt:variant>
      <vt:variant>
        <vt:i4>5</vt:i4>
      </vt:variant>
    </vt:vector>
  </HeadingPairs>
  <TitlesOfParts>
    <vt:vector size="19" baseType="lpstr">
      <vt:lpstr>Arial</vt:lpstr>
      <vt:lpstr>Calibri</vt:lpstr>
      <vt:lpstr>Century Gothic</vt:lpstr>
      <vt:lpstr>Wingdings 2</vt:lpstr>
      <vt:lpstr>Verdana</vt:lpstr>
      <vt:lpstr>Wingdings</vt:lpstr>
      <vt:lpstr>Times New Roman</vt:lpstr>
      <vt:lpstr>Comic Sans MS</vt:lpstr>
      <vt:lpstr>French Script MT</vt:lpstr>
      <vt:lpstr>Neurochrome</vt:lpstr>
      <vt:lpstr>Garamond</vt:lpstr>
      <vt:lpstr>Impact</vt:lpstr>
      <vt:lpstr>Office Theme</vt:lpstr>
      <vt:lpstr>Verve</vt:lpstr>
      <vt:lpstr>This is the coolest powerpoint that you will ever see</vt:lpstr>
      <vt:lpstr>This is the coolest powerpoint that you will ever see</vt:lpstr>
      <vt:lpstr>Fonts, style and rhet. situation</vt:lpstr>
      <vt:lpstr>Always have a supercool background</vt:lpstr>
      <vt:lpstr>Snímek 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coolest powerpoint that you will ever see</dc:title>
  <dc:creator>Claire</dc:creator>
  <dc:description>Made by Claire Blechman, 12/08 for WR101 (Emerson College)</dc:description>
  <cp:lastModifiedBy>Podloučka Jan</cp:lastModifiedBy>
  <cp:revision>36</cp:revision>
  <dcterms:created xsi:type="dcterms:W3CDTF">2008-12-02T20:07:01Z</dcterms:created>
  <dcterms:modified xsi:type="dcterms:W3CDTF">2010-09-15T08:10:16Z</dcterms:modified>
</cp:coreProperties>
</file>