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49" r:id="rId2"/>
  </p:sldMasterIdLst>
  <p:handoutMasterIdLst>
    <p:handoutMasterId r:id="rId26"/>
  </p:handoutMasterIdLst>
  <p:sldIdLst>
    <p:sldId id="256" r:id="rId3"/>
    <p:sldId id="257" r:id="rId4"/>
    <p:sldId id="258" r:id="rId5"/>
    <p:sldId id="264" r:id="rId6"/>
    <p:sldId id="260" r:id="rId7"/>
    <p:sldId id="262" r:id="rId8"/>
    <p:sldId id="261" r:id="rId9"/>
    <p:sldId id="265" r:id="rId10"/>
    <p:sldId id="268" r:id="rId11"/>
    <p:sldId id="266" r:id="rId12"/>
    <p:sldId id="267" r:id="rId13"/>
    <p:sldId id="280" r:id="rId14"/>
    <p:sldId id="270" r:id="rId15"/>
    <p:sldId id="269" r:id="rId16"/>
    <p:sldId id="272" r:id="rId17"/>
    <p:sldId id="273" r:id="rId18"/>
    <p:sldId id="274" r:id="rId19"/>
    <p:sldId id="278" r:id="rId20"/>
    <p:sldId id="279" r:id="rId21"/>
    <p:sldId id="275" r:id="rId22"/>
    <p:sldId id="276" r:id="rId23"/>
    <p:sldId id="277" r:id="rId24"/>
    <p:sldId id="281" r:id="rId25"/>
  </p:sldIdLst>
  <p:sldSz cx="9144000" cy="6858000" type="screen4x3"/>
  <p:notesSz cx="6858000" cy="9296400"/>
  <p:embeddedFontLst>
    <p:embeddedFont>
      <p:font typeface="Century Gothic" pitchFamily="34" charset="0"/>
      <p:regular r:id="rId27"/>
      <p:bold r:id="rId28"/>
      <p:italic r:id="rId29"/>
      <p:boldItalic r:id="rId30"/>
    </p:embeddedFont>
    <p:embeddedFont>
      <p:font typeface="Parchment" pitchFamily="66" charset="0"/>
      <p:regular r:id="rId31"/>
    </p:embeddedFont>
    <p:embeddedFont>
      <p:font typeface="Blackadder ITC" pitchFamily="82" charset="0"/>
      <p:regular r:id="rId32"/>
    </p:embeddedFont>
    <p:embeddedFont>
      <p:font typeface="Jokerman" pitchFamily="82" charset="0"/>
      <p:regular r:id="rId33"/>
    </p:embeddedFont>
    <p:embeddedFont>
      <p:font typeface="Pristina" pitchFamily="66" charset="0"/>
      <p:regular r:id="rId34"/>
    </p:embeddedFont>
    <p:embeddedFont>
      <p:font typeface="Curlz MT" pitchFamily="82" charset="0"/>
      <p:regular r:id="rId35"/>
    </p:embeddedFont>
    <p:embeddedFont>
      <p:font typeface="Ravie" pitchFamily="82" charset="0"/>
      <p:regular r:id="rId36"/>
    </p:embeddedFont>
    <p:embeddedFont>
      <p:font typeface="Algerian" pitchFamily="82" charset="0"/>
      <p:regular r:id="rId37"/>
    </p:embeddedFont>
    <p:embeddedFont>
      <p:font typeface="Old English Text MT" pitchFamily="66" charset="0"/>
      <p:regular r:id="rId38"/>
    </p:embeddedFont>
    <p:embeddedFont>
      <p:font typeface="Vivaldi" pitchFamily="66" charset="0"/>
      <p:italic r:id="rId39"/>
    </p:embeddedFont>
    <p:embeddedFont>
      <p:font typeface="Argonaut" pitchFamily="2" charset="0"/>
      <p:regular r:id="rId40"/>
    </p:embeddedFont>
    <p:embeddedFont>
      <p:font typeface="Tahoma" pitchFamily="34" charset="0"/>
      <p:regular r:id="rId41"/>
      <p:bold r:id="rId42"/>
    </p:embeddedFont>
    <p:embeddedFont>
      <p:font typeface="Papyrus" pitchFamily="66" charset="0"/>
      <p:regular r:id="rId43"/>
    </p:embeddedFont>
    <p:embeddedFont>
      <p:font typeface="Baskerville Old Face" pitchFamily="18" charset="0"/>
      <p:regular r:id="rId44"/>
    </p:embeddedFont>
    <p:embeddedFont>
      <p:font typeface="Bookman Old Style" pitchFamily="18" charset="0"/>
      <p:regular r:id="rId45"/>
      <p:bold r:id="rId46"/>
      <p:italic r:id="rId47"/>
      <p:boldItalic r:id="rId48"/>
    </p:embeddedFont>
    <p:embeddedFont>
      <p:font typeface="Brush Script MT" pitchFamily="66" charset="0"/>
      <p:italic r:id="rId49"/>
    </p:embeddedFont>
    <p:embeddedFont>
      <p:font typeface="Script MT Bold" pitchFamily="66" charset="0"/>
      <p:bold r:id="rId50"/>
    </p:embeddedFont>
    <p:embeddedFont>
      <p:font typeface="Agatha" pitchFamily="34" charset="0"/>
      <p:regular r:id="rId51"/>
    </p:embeddedFont>
    <p:embeddedFont>
      <p:font typeface="Mistral" pitchFamily="66" charset="0"/>
      <p:regular r:id="rId52"/>
    </p:embeddedFont>
    <p:embeddedFont>
      <p:font typeface="Harlow Solid Italic" pitchFamily="82" charset="0"/>
      <p:italic r:id="rId53"/>
    </p:embeddedFont>
    <p:embeddedFont>
      <p:font typeface="Lucida Sans" pitchFamily="34" charset="0"/>
      <p:regular r:id="rId54"/>
      <p:bold r:id="rId55"/>
      <p:italic r:id="rId56"/>
      <p:boldItalic r:id="rId57"/>
    </p:embeddedFont>
    <p:embeddedFont>
      <p:font typeface="Snap ITC" pitchFamily="82" charset="0"/>
      <p:regular r:id="rId58"/>
    </p:embeddedFont>
    <p:embeddedFont>
      <p:font typeface="Imprint MT Shadow" pitchFamily="82" charset="0"/>
      <p:regular r:id="rId59"/>
    </p:embeddedFont>
    <p:embeddedFont>
      <p:font typeface="Stencil" pitchFamily="82" charset="0"/>
      <p:regular r:id="rId6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 showScrollbar="0"/>
    <p:sldAll/>
    <p:penClr>
      <a:schemeClr val="tx1"/>
    </p:penClr>
  </p:showPr>
  <p:clrMru>
    <a:srgbClr val="000099"/>
    <a:srgbClr val="993300"/>
    <a:srgbClr val="663300"/>
    <a:srgbClr val="FF66FF"/>
    <a:srgbClr val="000000"/>
    <a:srgbClr val="0033CC"/>
    <a:srgbClr val="FEFDCA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>
      <p:cViewPr varScale="1">
        <p:scale>
          <a:sx n="135" d="100"/>
          <a:sy n="135" d="100"/>
        </p:scale>
        <p:origin x="-92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font" Target="fonts/font24.fntdata"/><Relationship Id="rId55" Type="http://schemas.openxmlformats.org/officeDocument/2006/relationships/font" Target="fonts/font29.fntdata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54" Type="http://schemas.openxmlformats.org/officeDocument/2006/relationships/font" Target="fonts/font28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font" Target="fonts/font27.fntdata"/><Relationship Id="rId58" Type="http://schemas.openxmlformats.org/officeDocument/2006/relationships/font" Target="fonts/font3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font" Target="fonts/font23.fntdata"/><Relationship Id="rId57" Type="http://schemas.openxmlformats.org/officeDocument/2006/relationships/font" Target="fonts/font31.fntdata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font" Target="fonts/font26.fntdata"/><Relationship Id="rId60" Type="http://schemas.openxmlformats.org/officeDocument/2006/relationships/font" Target="fonts/font3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56" Type="http://schemas.openxmlformats.org/officeDocument/2006/relationships/font" Target="fonts/font30.fntdata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25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59" Type="http://schemas.openxmlformats.org/officeDocument/2006/relationships/font" Target="fonts/font3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A713F7-0B4B-4FBD-BA66-E6EBE4073F7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44F00-AAD7-4150-BD72-63D62E8971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127E5-058D-456F-A6D7-51FFBEFFB3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20850-C838-4125-BB62-579B0A9BE2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6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C7783C7-94CF-4604-819D-859F5F8F3C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8A731-F28E-488A-9113-54DD9AEC77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85D5C-C573-457B-9DFB-C64D5C5D58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12B82-F2B8-429C-B4DF-6BFEB48DC0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7FE83-8003-4986-A36A-2EDB1CA52F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9F8B9-F559-49AE-ABED-4EC3096A7F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8789E-A64C-4B1D-A6DF-F875566E6D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10A5B-C07E-4E37-8D36-21B018B99C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500F5-D93B-4161-83DF-69E236310F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6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ACD3C-9D65-4EDE-AB20-11FB63E457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7DD8D-B457-43A4-A59E-53A1D225EC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39339-B0A4-452D-A338-6E9A75BEE9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1D02B-3255-47DC-9C54-ABFE3EF16A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FF134-5A6A-40D6-8E98-20BAF02EE9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3A6EC-38A8-4B63-A051-720763A35B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E4DE7-A573-4F37-B058-75D28CAAAC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BA6B5-B326-4474-9404-945624A3DC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87452-92D8-4B2F-9178-32AC3A6332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39002-F6F5-401E-A419-6C1AAD57D1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9ABE916-F61D-4447-AE6B-61775C3A5AD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advClick="0" advTm="16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72DDE550-592B-418E-9315-5EA7EF60EAF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3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11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audio" Target="../media/audio8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100000">
              <a:srgbClr val="FF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848600" cy="1905000"/>
          </a:xfrm>
        </p:spPr>
        <p:txBody>
          <a:bodyPr/>
          <a:lstStyle/>
          <a:p>
            <a:r>
              <a:rPr lang="cs-CZ" sz="9600" b="1" dirty="0" smtClean="0">
                <a:solidFill>
                  <a:srgbClr val="3333FF"/>
                </a:solidFill>
                <a:latin typeface="Parchment" pitchFamily="66" charset="0"/>
              </a:rPr>
              <a:t>Jak udělat</a:t>
            </a:r>
            <a:endParaRPr lang="en-US" sz="9600" b="1" dirty="0">
              <a:solidFill>
                <a:srgbClr val="3333FF"/>
              </a:solidFill>
              <a:latin typeface="Parchment" pitchFamily="66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762000" y="2514600"/>
            <a:ext cx="7620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9600" b="1" dirty="0" smtClean="0">
                <a:solidFill>
                  <a:srgbClr val="FF0000"/>
                </a:solidFill>
                <a:latin typeface="Blackadder ITC" pitchFamily="82" charset="0"/>
              </a:rPr>
              <a:t>SPATNOU</a:t>
            </a:r>
            <a:endParaRPr lang="en-US" sz="9600" b="1" dirty="0">
              <a:solidFill>
                <a:srgbClr val="FF0000"/>
              </a:solidFill>
              <a:latin typeface="Blackadder ITC" pitchFamily="82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09600" y="4191000"/>
            <a:ext cx="8001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96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okerman" pitchFamily="82" charset="0"/>
              </a:rPr>
              <a:t>prezentaci</a:t>
            </a:r>
            <a:endParaRPr lang="en-US" sz="9600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okerman" pitchFamily="82" charset="0"/>
            </a:endParaRPr>
          </a:p>
        </p:txBody>
      </p:sp>
    </p:spTree>
  </p:cSld>
  <p:clrMapOvr>
    <a:masterClrMapping/>
  </p:clrMapOvr>
  <p:transition advTm="70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 autoUpdateAnimBg="0"/>
      <p:bldP spid="2052" grpId="0" autoUpdateAnimBg="0"/>
      <p:bldP spid="205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pct30">
          <a:fgClr>
            <a:srgbClr val="CC99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2438400"/>
          </a:xfrm>
        </p:spPr>
        <p:txBody>
          <a:bodyPr/>
          <a:lstStyle/>
          <a:p>
            <a:r>
              <a:rPr lang="cs-CZ" sz="6600" dirty="0" err="1" smtClean="0">
                <a:solidFill>
                  <a:srgbClr val="660066"/>
                </a:solidFill>
                <a:latin typeface="Script MT Bold" pitchFamily="66" charset="0"/>
                <a:cs typeface="Times New Roman" pitchFamily="18" charset="0"/>
              </a:rPr>
              <a:t>Zapamatjte</a:t>
            </a:r>
            <a:r>
              <a:rPr lang="cs-CZ" sz="6600" dirty="0" smtClean="0">
                <a:solidFill>
                  <a:srgbClr val="660066"/>
                </a:solidFill>
                <a:latin typeface="Script MT Bold" pitchFamily="66" charset="0"/>
                <a:cs typeface="Times New Roman" pitchFamily="18" charset="0"/>
              </a:rPr>
              <a:t> si vaši řeč slovo od slova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2286000"/>
          </a:xfrm>
        </p:spPr>
        <p:txBody>
          <a:bodyPr/>
          <a:lstStyle/>
          <a:p>
            <a:r>
              <a:rPr lang="cs-CZ" sz="4400" dirty="0" smtClean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Když se ztratíte, můžete začít znovu od začátku</a:t>
            </a:r>
            <a:endParaRPr lang="en-US" sz="4400" dirty="0">
              <a:solidFill>
                <a:srgbClr val="660066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8192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447800"/>
          </a:xfrm>
        </p:spPr>
        <p:txBody>
          <a:bodyPr/>
          <a:lstStyle/>
          <a:p>
            <a:r>
              <a:rPr lang="cs-CZ" dirty="0" smtClean="0">
                <a:cs typeface="Times New Roman" pitchFamily="18" charset="0"/>
              </a:rPr>
              <a:t>Nacpěte hodně malého textu na jeden snímek</a:t>
            </a:r>
            <a:endParaRPr lang="en-US" dirty="0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143000" y="2286000"/>
            <a:ext cx="68580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See, isn’t this legible from 20 feet away?</a:t>
            </a:r>
            <a:r>
              <a:rPr lang="en-US">
                <a:cs typeface="Times New Roman" pitchFamily="18" charset="0"/>
              </a:rPr>
              <a:t>     </a:t>
            </a:r>
          </a:p>
          <a:p>
            <a:pPr>
              <a:spcBef>
                <a:spcPct val="50000"/>
              </a:spcBef>
            </a:pPr>
            <a:r>
              <a:rPr lang="en-US" sz="1400">
                <a:cs typeface="Times New Roman" pitchFamily="18" charset="0"/>
              </a:rPr>
              <a:t>http://www.microsoft.com/office/powerpoint/default.asp</a:t>
            </a:r>
          </a:p>
          <a:p>
            <a:pPr>
              <a:spcBef>
                <a:spcPct val="50000"/>
              </a:spcBef>
            </a:pPr>
            <a:r>
              <a:rPr lang="en-US" sz="1400">
                <a:cs typeface="Times New Roman" pitchFamily="18" charset="0"/>
              </a:rPr>
              <a:t>http://www.indezine.com/products/powerpoint/index.html</a:t>
            </a:r>
          </a:p>
          <a:p>
            <a:pPr>
              <a:spcBef>
                <a:spcPct val="50000"/>
              </a:spcBef>
            </a:pPr>
            <a:r>
              <a:rPr lang="en-US" sz="1400">
                <a:cs typeface="Times New Roman" pitchFamily="18" charset="0"/>
              </a:rPr>
              <a:t>http://www.soniacoleman.com/templates.htm</a:t>
            </a:r>
          </a:p>
          <a:p>
            <a:pPr>
              <a:spcBef>
                <a:spcPct val="50000"/>
              </a:spcBef>
            </a:pPr>
            <a:r>
              <a:rPr lang="en-US" sz="1400">
                <a:cs typeface="Times New Roman" pitchFamily="18" charset="0"/>
              </a:rPr>
              <a:t>http://www.websiteestates.com/ppoint.html</a:t>
            </a:r>
          </a:p>
          <a:p>
            <a:pPr>
              <a:spcBef>
                <a:spcPct val="50000"/>
              </a:spcBef>
            </a:pPr>
            <a:r>
              <a:rPr lang="en-US" sz="1400">
                <a:cs typeface="Times New Roman" pitchFamily="18" charset="0"/>
              </a:rPr>
              <a:t>http://www.brainybetty.com/20Percent.htm</a:t>
            </a:r>
          </a:p>
          <a:p>
            <a:pPr>
              <a:spcBef>
                <a:spcPct val="50000"/>
              </a:spcBef>
            </a:pPr>
            <a:r>
              <a:rPr lang="en-US" sz="1400">
                <a:cs typeface="Times New Roman" pitchFamily="18" charset="0"/>
              </a:rPr>
              <a:t>http://www.brainybetty.com/index1.htm</a:t>
            </a:r>
          </a:p>
          <a:p>
            <a:pPr>
              <a:spcBef>
                <a:spcPct val="50000"/>
              </a:spcBef>
            </a:pPr>
            <a:r>
              <a:rPr lang="en-US" sz="1400">
                <a:cs typeface="Times New Roman" pitchFamily="18" charset="0"/>
              </a:rPr>
              <a:t>https://www.microsoft.com/office/using/column08.asp</a:t>
            </a:r>
          </a:p>
          <a:p>
            <a:pPr>
              <a:spcBef>
                <a:spcPct val="50000"/>
              </a:spcBef>
            </a:pPr>
            <a:r>
              <a:rPr lang="en-US" sz="1400">
                <a:cs typeface="Times New Roman" pitchFamily="18" charset="0"/>
              </a:rPr>
              <a:t>http://www.presentingsolutions.com/effectivepresentations.asp</a:t>
            </a:r>
          </a:p>
          <a:p>
            <a:pPr>
              <a:spcBef>
                <a:spcPct val="50000"/>
              </a:spcBef>
            </a:pPr>
            <a:r>
              <a:rPr lang="en-US" sz="1400">
                <a:cs typeface="Times New Roman" pitchFamily="18" charset="0"/>
              </a:rPr>
              <a:t> http://www.bitbetter.com/powertips.htm</a:t>
            </a:r>
          </a:p>
          <a:p>
            <a:pPr>
              <a:spcBef>
                <a:spcPct val="50000"/>
              </a:spcBef>
            </a:pPr>
            <a:r>
              <a:rPr lang="en-US" sz="1400">
                <a:cs typeface="Times New Roman" pitchFamily="18" charset="0"/>
              </a:rPr>
              <a:t>http://www.powerpointbackgrounds.com/powerpointtips.htm</a:t>
            </a:r>
            <a:endParaRPr lang="en-US" sz="1400"/>
          </a:p>
        </p:txBody>
      </p:sp>
    </p:spTree>
  </p:cSld>
  <p:clrMapOvr>
    <a:masterClrMapping/>
  </p:clrMapOvr>
  <p:transition spd="med" advTm="8400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066800" y="914400"/>
            <a:ext cx="7010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 dirty="0">
                <a:solidFill>
                  <a:schemeClr val="accent1"/>
                </a:solidFill>
                <a:latin typeface="Agatha" pitchFamily="34" charset="0"/>
              </a:rPr>
              <a:t>Start talking before the animation stops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524000" y="3505200"/>
            <a:ext cx="60960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chemeClr val="accent1"/>
                </a:solidFill>
                <a:latin typeface="Agatha" pitchFamily="34" charset="0"/>
              </a:rPr>
              <a:t>People tend to stop listening while they are watching,</a:t>
            </a:r>
            <a:br>
              <a:rPr lang="en-US" sz="5400">
                <a:solidFill>
                  <a:schemeClr val="accent1"/>
                </a:solidFill>
                <a:latin typeface="Agatha" pitchFamily="34" charset="0"/>
              </a:rPr>
            </a:br>
            <a:r>
              <a:rPr lang="en-US" sz="5400">
                <a:solidFill>
                  <a:schemeClr val="accent1"/>
                </a:solidFill>
                <a:latin typeface="Agatha" pitchFamily="34" charset="0"/>
              </a:rPr>
              <a:t> but who cares?</a:t>
            </a:r>
          </a:p>
        </p:txBody>
      </p:sp>
    </p:spTree>
  </p:cSld>
  <p:clrMapOvr>
    <a:masterClrMapping/>
  </p:clrMapOvr>
  <p:transition advTm="141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21DFD"/>
            </a:gs>
            <a:gs pos="50000">
              <a:srgbClr val="FEA008"/>
            </a:gs>
            <a:gs pos="100000">
              <a:srgbClr val="C21DF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3352800"/>
          </a:xfrm>
        </p:spPr>
        <p:txBody>
          <a:bodyPr/>
          <a:lstStyle/>
          <a:p>
            <a:r>
              <a:rPr lang="en-US" sz="7200" dirty="0">
                <a:latin typeface="Mistral" pitchFamily="66" charset="0"/>
                <a:cs typeface="Times New Roman" pitchFamily="18" charset="0"/>
              </a:rPr>
              <a:t>Don’t use any logical progression in presenting your thoughts;</a:t>
            </a:r>
            <a:r>
              <a:rPr lang="en-US" dirty="0"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86200"/>
            <a:ext cx="6858000" cy="2286000"/>
          </a:xfrm>
        </p:spPr>
        <p:txBody>
          <a:bodyPr/>
          <a:lstStyle/>
          <a:p>
            <a:r>
              <a:rPr lang="en-US" sz="7200" dirty="0">
                <a:latin typeface="Mistral" pitchFamily="66" charset="0"/>
                <a:cs typeface="Times New Roman" pitchFamily="18" charset="0"/>
              </a:rPr>
              <a:t>this will keep your audience guessing!</a:t>
            </a:r>
          </a:p>
        </p:txBody>
      </p:sp>
    </p:spTree>
  </p:cSld>
  <p:clrMapOvr>
    <a:masterClrMapping/>
  </p:clrMapOvr>
  <p:transition advTm="12064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solidFill>
                  <a:srgbClr val="008000"/>
                </a:solidFill>
                <a:latin typeface="Harlow Solid Italic" pitchFamily="82" charset="0"/>
                <a:cs typeface="Times New Roman" pitchFamily="18" charset="0"/>
              </a:rPr>
              <a:t>Use many special effects</a:t>
            </a:r>
            <a:endParaRPr lang="en-US" sz="6000">
              <a:solidFill>
                <a:srgbClr val="008000"/>
              </a:solidFill>
              <a:latin typeface="Harlow Solid Italic" pitchFamily="82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28600" y="2209800"/>
            <a:ext cx="6705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i="1">
                <a:solidFill>
                  <a:srgbClr val="008000"/>
                </a:solidFill>
                <a:latin typeface="Harlow Solid Italic" pitchFamily="82" charset="0"/>
                <a:cs typeface="Times New Roman" pitchFamily="18" charset="0"/>
              </a:rPr>
              <a:t>and lots of animation;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09600" y="4343400"/>
            <a:ext cx="79248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i="1">
                <a:solidFill>
                  <a:srgbClr val="008000"/>
                </a:solidFill>
                <a:latin typeface="Harlow Solid Italic" pitchFamily="82" charset="0"/>
                <a:cs typeface="Times New Roman" pitchFamily="18" charset="0"/>
              </a:rPr>
              <a:t>everyone will be very impressed!</a:t>
            </a:r>
          </a:p>
        </p:txBody>
      </p:sp>
      <p:pic>
        <p:nvPicPr>
          <p:cNvPr id="16389" name="Picture 5" descr="BD10256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3733800"/>
            <a:ext cx="6858000" cy="342900"/>
          </a:xfrm>
          <a:prstGeom prst="rect">
            <a:avLst/>
          </a:prstGeom>
          <a:noFill/>
        </p:spPr>
      </p:pic>
      <p:pic>
        <p:nvPicPr>
          <p:cNvPr id="16394" name="Picture 10" descr="Stick_figure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1400" y="2209800"/>
            <a:ext cx="1233488" cy="1233488"/>
          </a:xfrm>
          <a:prstGeom prst="rect">
            <a:avLst/>
          </a:prstGeom>
          <a:noFill/>
        </p:spPr>
      </p:pic>
      <p:pic>
        <p:nvPicPr>
          <p:cNvPr id="16395" name="Picture 11" descr="Stick_figure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5181600"/>
            <a:ext cx="1233488" cy="1233488"/>
          </a:xfrm>
          <a:prstGeom prst="rect">
            <a:avLst/>
          </a:prstGeom>
          <a:noFill/>
        </p:spPr>
      </p:pic>
      <p:pic>
        <p:nvPicPr>
          <p:cNvPr id="16396" name="Picture 12" descr="Stick_figure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5334000"/>
            <a:ext cx="1233488" cy="123348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3632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4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autoUpdateAnimBg="0"/>
      <p:bldP spid="1638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00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60960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  <a:latin typeface="Jokerman" pitchFamily="82" charset="0"/>
                <a:cs typeface="Times New Roman" pitchFamily="18" charset="0"/>
              </a:rPr>
              <a:t>Don’t worry about matching the design of your slides to the situation and topic.</a:t>
            </a:r>
          </a:p>
        </p:txBody>
      </p:sp>
      <p:pic>
        <p:nvPicPr>
          <p:cNvPr id="19459" name="Picture 3" descr="SO00768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1225" y="0"/>
            <a:ext cx="3152775" cy="3429000"/>
          </a:xfrm>
          <a:prstGeom prst="rect">
            <a:avLst/>
          </a:prstGeom>
          <a:noFill/>
        </p:spPr>
      </p:pic>
      <p:pic>
        <p:nvPicPr>
          <p:cNvPr id="19460" name="Picture 4" descr="SY01197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276600"/>
            <a:ext cx="8686800" cy="3319463"/>
          </a:xfrm>
          <a:prstGeom prst="rect">
            <a:avLst/>
          </a:prstGeom>
          <a:noFill/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914400" y="4953000"/>
            <a:ext cx="7239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b="1">
                <a:solidFill>
                  <a:srgbClr val="FF0000"/>
                </a:solidFill>
                <a:latin typeface="Lucida Sans" pitchFamily="34" charset="0"/>
                <a:cs typeface="Times New Roman" pitchFamily="18" charset="0"/>
              </a:rPr>
              <a:t>Go ahead and use a circus theme for an executive budget meeting!</a:t>
            </a:r>
            <a:endParaRPr lang="en-US"/>
          </a:p>
        </p:txBody>
      </p:sp>
    </p:spTree>
  </p:cSld>
  <p:clrMapOvr>
    <a:masterClrMapping/>
  </p:clrMapOvr>
  <p:transition spd="slow" advTm="12544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6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10600" cy="5791200"/>
          </a:xfrm>
        </p:spPr>
        <p:txBody>
          <a:bodyPr/>
          <a:lstStyle/>
          <a:p>
            <a:r>
              <a:rPr lang="en-US" sz="6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nap ITC" pitchFamily="82" charset="0"/>
                <a:cs typeface="Times New Roman" pitchFamily="18" charset="0"/>
              </a:rPr>
              <a:t>Zoom through the slides, and don’t add any more information.</a:t>
            </a:r>
            <a:r>
              <a:rPr lang="en-US"/>
              <a:t> </a:t>
            </a:r>
          </a:p>
        </p:txBody>
      </p:sp>
    </p:spTree>
  </p:cSld>
  <p:clrMapOvr>
    <a:masterClrMapping/>
  </p:clrMapOvr>
  <p:transition advTm="6928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14400"/>
            <a:ext cx="8077200" cy="1752600"/>
          </a:xfrm>
        </p:spPr>
        <p:txBody>
          <a:bodyPr/>
          <a:lstStyle/>
          <a:p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  <a:cs typeface="Times New Roman" pitchFamily="18" charset="0"/>
              </a:rPr>
              <a:t>Don’t give any thought</a:t>
            </a:r>
            <a:b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  <a:cs typeface="Times New Roman" pitchFamily="18" charset="0"/>
              </a:rPr>
              <a:t>to pacing.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352800"/>
            <a:ext cx="7772400" cy="2438400"/>
          </a:xfrm>
        </p:spPr>
        <p:txBody>
          <a:bodyPr/>
          <a:lstStyle/>
          <a:p>
            <a:pPr>
              <a:buClr>
                <a:srgbClr val="000000"/>
              </a:buClr>
              <a:buSzPct val="75000"/>
              <a:buFont typeface="Wingdings" pitchFamily="2" charset="2"/>
              <a:buChar char="v"/>
            </a:pPr>
            <a:r>
              <a:rPr lang="en-US" sz="3600">
                <a:latin typeface="Bookman Old Style" pitchFamily="18" charset="0"/>
                <a:cs typeface="Times New Roman" pitchFamily="18" charset="0"/>
              </a:rPr>
              <a:t> Put several unrelated ideas on a single slide</a:t>
            </a:r>
            <a:r>
              <a:rPr lang="en-US" sz="3600">
                <a:latin typeface="Bookman Old Style" pitchFamily="18" charset="0"/>
              </a:rPr>
              <a:t> </a:t>
            </a:r>
          </a:p>
          <a:p>
            <a:pPr>
              <a:buClr>
                <a:srgbClr val="000000"/>
              </a:buClr>
              <a:buSzPct val="75000"/>
              <a:buFont typeface="Wingdings" pitchFamily="2" charset="2"/>
              <a:buChar char="v"/>
            </a:pPr>
            <a:r>
              <a:rPr lang="en-US" sz="3600">
                <a:latin typeface="Bookman Old Style" pitchFamily="18" charset="0"/>
                <a:cs typeface="Times New Roman" pitchFamily="18" charset="0"/>
              </a:rPr>
              <a:t> or string a single thought…</a:t>
            </a:r>
            <a:r>
              <a:rPr lang="en-US" sz="3600">
                <a:latin typeface="Bookman Old Style" pitchFamily="18" charset="0"/>
              </a:rPr>
              <a:t> </a:t>
            </a:r>
          </a:p>
        </p:txBody>
      </p:sp>
    </p:spTree>
  </p:cSld>
  <p:clrMapOvr>
    <a:masterClrMapping/>
  </p:clrMapOvr>
  <p:transition advTm="52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590800"/>
            <a:ext cx="7772400" cy="1143000"/>
          </a:xfrm>
        </p:spPr>
        <p:txBody>
          <a:bodyPr/>
          <a:lstStyle/>
          <a:p>
            <a:pPr>
              <a:buClr>
                <a:srgbClr val="000000"/>
              </a:buClr>
              <a:buSzPct val="75000"/>
              <a:buFont typeface="Wingdings" pitchFamily="2" charset="2"/>
              <a:buChar char="v"/>
            </a:pPr>
            <a:r>
              <a:rPr lang="en-US" sz="3600">
                <a:latin typeface="Bookman Old Style" pitchFamily="18" charset="0"/>
                <a:cs typeface="Times New Roman" pitchFamily="18" charset="0"/>
              </a:rPr>
              <a:t> through several slides.</a:t>
            </a:r>
            <a:endParaRPr lang="en-US" sz="4800"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368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524000" y="2895600"/>
            <a:ext cx="6454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Char char="v"/>
            </a:pPr>
            <a:r>
              <a:rPr lang="en-US" sz="3600">
                <a:latin typeface="Bookman Old Style" pitchFamily="18" charset="0"/>
                <a:cs typeface="Times New Roman" pitchFamily="18" charset="0"/>
              </a:rPr>
              <a:t> Remember Burma Shave?</a:t>
            </a:r>
          </a:p>
        </p:txBody>
      </p:sp>
    </p:spTree>
  </p:cSld>
  <p:clrMapOvr>
    <a:masterClrMapping/>
  </p:clrMapOvr>
  <p:transition spd="med" advTm="385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620000" cy="5410200"/>
          </a:xfrm>
        </p:spPr>
        <p:txBody>
          <a:bodyPr/>
          <a:lstStyle/>
          <a:p>
            <a:r>
              <a:rPr lang="cs-CZ" sz="9600" b="1" dirty="0" smtClean="0">
                <a:solidFill>
                  <a:srgbClr val="660066"/>
                </a:solidFill>
                <a:latin typeface="Pristina" pitchFamily="66" charset="0"/>
                <a:cs typeface="Times New Roman" pitchFamily="18" charset="0"/>
              </a:rPr>
              <a:t>Používejte různé barvy pro každý snímek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advTm="2752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sz="6000">
                <a:solidFill>
                  <a:srgbClr val="990000"/>
                </a:solidFill>
                <a:latin typeface="Imprint MT Shadow" pitchFamily="82" charset="0"/>
                <a:cs typeface="Times New Roman" pitchFamily="18" charset="0"/>
              </a:rPr>
              <a:t>Don’t summarize,</a:t>
            </a:r>
            <a:r>
              <a:rPr lang="en-US"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38200" y="1524000"/>
            <a:ext cx="7467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>
                <a:solidFill>
                  <a:srgbClr val="990000"/>
                </a:solidFill>
                <a:latin typeface="Imprint MT Shadow" pitchFamily="82" charset="0"/>
                <a:cs typeface="Times New Roman" pitchFamily="18" charset="0"/>
              </a:rPr>
              <a:t>review the major points,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09600" y="3429000"/>
            <a:ext cx="78486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>
                <a:solidFill>
                  <a:srgbClr val="990000"/>
                </a:solidFill>
                <a:latin typeface="Imprint MT Shadow" pitchFamily="82" charset="0"/>
                <a:cs typeface="Times New Roman" pitchFamily="18" charset="0"/>
              </a:rPr>
              <a:t>or bring your presentation full circle to a conclusion.</a:t>
            </a:r>
          </a:p>
        </p:txBody>
      </p:sp>
    </p:spTree>
  </p:cSld>
  <p:clrMapOvr>
    <a:masterClrMapping/>
  </p:clrMapOvr>
  <p:transition spd="med" advTm="9824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2" grpId="0" autoUpdateAnimBg="0"/>
      <p:bldP spid="2253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143000" y="1524000"/>
            <a:ext cx="647700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dirty="0">
                <a:solidFill>
                  <a:srgbClr val="FF66FF"/>
                </a:solidFill>
                <a:latin typeface="Stencil" pitchFamily="82" charset="0"/>
              </a:rPr>
              <a:t>And be sure to end with this view…!</a:t>
            </a:r>
          </a:p>
        </p:txBody>
      </p:sp>
    </p:spTree>
  </p:cSld>
  <p:clrMapOvr>
    <a:masterClrMapping/>
  </p:clrMapOvr>
  <p:transition advTm="3232">
    <p:checke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7620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85800"/>
            <a:ext cx="7620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752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143000"/>
            <a:ext cx="7239000" cy="731838"/>
          </a:xfrm>
        </p:spPr>
        <p:txBody>
          <a:bodyPr/>
          <a:lstStyle/>
          <a:p>
            <a:r>
              <a:rPr lang="en-US" sz="3200"/>
              <a:t>Created</a:t>
            </a:r>
            <a:r>
              <a:rPr lang="en-US"/>
              <a:t> </a:t>
            </a:r>
            <a:r>
              <a:rPr lang="en-US" sz="2000"/>
              <a:t>(with tongue firmly in cheek</a:t>
            </a:r>
            <a:r>
              <a:rPr lang="en-US" sz="1800"/>
              <a:t>)</a:t>
            </a:r>
            <a:r>
              <a:rPr lang="en-US" sz="2800"/>
              <a:t> </a:t>
            </a:r>
            <a:r>
              <a:rPr lang="en-US" sz="3200"/>
              <a:t>by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590800"/>
            <a:ext cx="6553200" cy="3048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Sharon Barnes</a:t>
            </a:r>
          </a:p>
          <a:p>
            <a:pPr>
              <a:buFontTx/>
              <a:buNone/>
            </a:pPr>
            <a:r>
              <a:rPr lang="en-US"/>
              <a:t>South Central Kansas Library System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 sz="1800"/>
              <a:t>sbarnes@sckls.info</a:t>
            </a:r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562600"/>
          </a:xfrm>
        </p:spPr>
        <p:txBody>
          <a:bodyPr/>
          <a:lstStyle/>
          <a:p>
            <a:r>
              <a:rPr lang="cs-CZ" sz="8800" dirty="0" smtClean="0">
                <a:latin typeface="Curlz MT" pitchFamily="82" charset="0"/>
                <a:cs typeface="Times New Roman" pitchFamily="18" charset="0"/>
              </a:rPr>
              <a:t>Používejte</a:t>
            </a:r>
            <a:r>
              <a:rPr lang="en-US" sz="7200" dirty="0" smtClean="0">
                <a:cs typeface="Times New Roman" pitchFamily="18" charset="0"/>
              </a:rPr>
              <a:t>  </a:t>
            </a:r>
            <a:r>
              <a:rPr lang="cs-CZ" sz="8800" dirty="0" smtClean="0">
                <a:latin typeface="Ravie" pitchFamily="82" charset="0"/>
                <a:cs typeface="Times New Roman" pitchFamily="18" charset="0"/>
              </a:rPr>
              <a:t>mnoho</a:t>
            </a:r>
            <a:r>
              <a:rPr lang="en-US" sz="8800" dirty="0" smtClean="0">
                <a:cs typeface="Times New Roman" pitchFamily="18" charset="0"/>
              </a:rPr>
              <a:t/>
            </a:r>
            <a:br>
              <a:rPr lang="en-US" sz="8800" dirty="0" smtClean="0">
                <a:cs typeface="Times New Roman" pitchFamily="18" charset="0"/>
              </a:rPr>
            </a:br>
            <a:r>
              <a:rPr lang="cs-CZ" sz="7200" dirty="0" smtClean="0">
                <a:latin typeface="Algerian" pitchFamily="82" charset="0"/>
                <a:cs typeface="Times New Roman" pitchFamily="18" charset="0"/>
              </a:rPr>
              <a:t>legračních</a:t>
            </a:r>
            <a:r>
              <a:rPr lang="en-US" sz="7200" dirty="0">
                <a:cs typeface="Times New Roman" pitchFamily="18" charset="0"/>
              </a:rPr>
              <a:t/>
            </a:r>
            <a:br>
              <a:rPr lang="en-US" sz="7200" dirty="0">
                <a:cs typeface="Times New Roman" pitchFamily="18" charset="0"/>
              </a:rPr>
            </a:br>
            <a:r>
              <a:rPr lang="cs-CZ" sz="9600" b="1" dirty="0" smtClean="0">
                <a:latin typeface="Old English Text MT" pitchFamily="66" charset="0"/>
                <a:cs typeface="Times New Roman" pitchFamily="18" charset="0"/>
              </a:rPr>
              <a:t>typů</a:t>
            </a:r>
            <a:r>
              <a:rPr lang="en-US" sz="9600" b="1" dirty="0" smtClean="0">
                <a:latin typeface="Vivaldi" pitchFamily="66" charset="0"/>
                <a:cs typeface="Times New Roman" pitchFamily="18" charset="0"/>
              </a:rPr>
              <a:t> </a:t>
            </a:r>
            <a:r>
              <a:rPr lang="cs-CZ" sz="9600" b="1" dirty="0" smtClean="0">
                <a:latin typeface="Argonaut" pitchFamily="2" charset="0"/>
                <a:cs typeface="Times New Roman" pitchFamily="18" charset="0"/>
              </a:rPr>
              <a:t>písem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med" advTm="4496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762000"/>
            <a:ext cx="7772400" cy="1143000"/>
          </a:xfrm>
        </p:spPr>
        <p:txBody>
          <a:bodyPr/>
          <a:lstStyle/>
          <a:p>
            <a:r>
              <a:rPr lang="en-US" sz="4800" dirty="0">
                <a:solidFill>
                  <a:srgbClr val="FEFD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Don’t prepare any handouts.</a:t>
            </a:r>
            <a:r>
              <a:rPr lang="en-US" dirty="0">
                <a:cs typeface="Times New Roman" pitchFamily="18" charset="0"/>
              </a:rPr>
              <a:t>  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133600"/>
            <a:ext cx="8229600" cy="4114800"/>
          </a:xfrm>
        </p:spPr>
        <p:txBody>
          <a:bodyPr/>
          <a:lstStyle/>
          <a:p>
            <a:r>
              <a:rPr lang="en-US" sz="4400" dirty="0">
                <a:solidFill>
                  <a:srgbClr val="FEFD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Everyone will be paying attention</a:t>
            </a:r>
          </a:p>
          <a:p>
            <a:r>
              <a:rPr lang="en-US" sz="4400" dirty="0">
                <a:solidFill>
                  <a:srgbClr val="FEFD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to your every word,</a:t>
            </a:r>
          </a:p>
          <a:p>
            <a:r>
              <a:rPr lang="en-US" sz="4400" dirty="0">
                <a:solidFill>
                  <a:srgbClr val="FEFD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and will remember everything</a:t>
            </a:r>
          </a:p>
          <a:p>
            <a:r>
              <a:rPr lang="en-US" sz="4400" dirty="0">
                <a:solidFill>
                  <a:srgbClr val="FEFD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next week,</a:t>
            </a:r>
          </a:p>
          <a:p>
            <a:r>
              <a:rPr lang="en-US" sz="4400" dirty="0">
                <a:solidFill>
                  <a:srgbClr val="FEFD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so who needs paper?</a:t>
            </a:r>
          </a:p>
        </p:txBody>
      </p:sp>
    </p:spTree>
  </p:cSld>
  <p:clrMapOvr>
    <a:masterClrMapping/>
  </p:clrMapOvr>
  <p:transition advTm="12704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66FF"/>
            </a:gs>
            <a:gs pos="50000">
              <a:srgbClr val="FFCCFF"/>
            </a:gs>
            <a:gs pos="100000">
              <a:srgbClr val="FF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924800" cy="5562600"/>
          </a:xfrm>
        </p:spPr>
        <p:txBody>
          <a:bodyPr/>
          <a:lstStyle/>
          <a:p>
            <a:r>
              <a:rPr lang="cs-CZ" sz="6600" dirty="0" err="1" smtClean="0">
                <a:solidFill>
                  <a:srgbClr val="0033CC"/>
                </a:solidFill>
                <a:latin typeface="Tahoma" pitchFamily="34" charset="0"/>
                <a:cs typeface="Times New Roman" pitchFamily="18" charset="0"/>
              </a:rPr>
              <a:t>Nedělějte</a:t>
            </a:r>
            <a:r>
              <a:rPr lang="cs-CZ" sz="6600" dirty="0" smtClean="0">
                <a:solidFill>
                  <a:srgbClr val="0033CC"/>
                </a:solidFill>
                <a:latin typeface="Tahoma" pitchFamily="34" charset="0"/>
                <a:cs typeface="Times New Roman" pitchFamily="18" charset="0"/>
              </a:rPr>
              <a:t> si starosti s gramatikou a pravopisem</a:t>
            </a:r>
            <a:endParaRPr lang="en-US" sz="6600" dirty="0"/>
          </a:p>
        </p:txBody>
      </p:sp>
    </p:spTree>
  </p:cSld>
  <p:clrMapOvr>
    <a:masterClrMapping/>
  </p:clrMapOvr>
  <p:transition advTm="7056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8382000" cy="2971800"/>
          </a:xfrm>
        </p:spPr>
        <p:txBody>
          <a:bodyPr/>
          <a:lstStyle/>
          <a:p>
            <a:r>
              <a:rPr lang="cs-CZ" sz="6600" dirty="0" smtClean="0">
                <a:solidFill>
                  <a:srgbClr val="008080"/>
                </a:solidFill>
                <a:latin typeface="Papyrus" pitchFamily="66" charset="0"/>
                <a:cs typeface="Times New Roman" pitchFamily="18" charset="0"/>
              </a:rPr>
              <a:t>Hlavní bod si nechte až na úplný konec</a:t>
            </a:r>
            <a:endParaRPr lang="en-US" dirty="0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09600" y="4191000"/>
            <a:ext cx="7848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6600" b="1" dirty="0" smtClean="0">
                <a:solidFill>
                  <a:srgbClr val="008080"/>
                </a:solidFill>
                <a:latin typeface="Papyrus" pitchFamily="66" charset="0"/>
                <a:cs typeface="Times New Roman" pitchFamily="18" charset="0"/>
              </a:rPr>
              <a:t>A zásadně ho neopakujte</a:t>
            </a:r>
            <a:endParaRPr lang="en-US" sz="6600" b="1" dirty="0">
              <a:solidFill>
                <a:srgbClr val="008080"/>
              </a:solidFill>
              <a:latin typeface="Papyru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7904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81100"/>
            <a:ext cx="7772400" cy="4495800"/>
          </a:xfrm>
        </p:spPr>
        <p:txBody>
          <a:bodyPr/>
          <a:lstStyle/>
          <a:p>
            <a:pPr algn="l"/>
            <a:r>
              <a:rPr lang="cs-CZ" sz="5400" dirty="0" smtClean="0">
                <a:solidFill>
                  <a:srgbClr val="000099"/>
                </a:solidFill>
                <a:latin typeface="Baskerville Old Face" pitchFamily="18" charset="0"/>
                <a:cs typeface="Times New Roman" pitchFamily="18" charset="0"/>
              </a:rPr>
              <a:t>Prezentaci si vůbec nezkoušejte a neseznamujte se se zařízením před </a:t>
            </a:r>
            <a:r>
              <a:rPr lang="cs-CZ" sz="5400" dirty="0" err="1" smtClean="0">
                <a:solidFill>
                  <a:srgbClr val="000099"/>
                </a:solidFill>
                <a:latin typeface="Baskerville Old Face" pitchFamily="18" charset="0"/>
                <a:cs typeface="Times New Roman" pitchFamily="18" charset="0"/>
              </a:rPr>
              <a:t>začítkem</a:t>
            </a:r>
            <a:r>
              <a:rPr lang="cs-CZ" sz="5400" dirty="0" smtClean="0">
                <a:solidFill>
                  <a:srgbClr val="000099"/>
                </a:solidFill>
                <a:latin typeface="Baskerville Old Face" pitchFamily="18" charset="0"/>
                <a:cs typeface="Times New Roman" pitchFamily="18" charset="0"/>
              </a:rPr>
              <a:t> prezentování.</a:t>
            </a:r>
            <a:endParaRPr lang="en-US" dirty="0">
              <a:solidFill>
                <a:srgbClr val="000099"/>
              </a:solidFill>
              <a:latin typeface="Baskerville Old Face" pitchFamily="18" charset="0"/>
              <a:cs typeface="Times New Roman" pitchFamily="18" charset="0"/>
            </a:endParaRPr>
          </a:p>
        </p:txBody>
      </p:sp>
      <p:pic>
        <p:nvPicPr>
          <p:cNvPr id="8195" name="Picture 3" descr="PC_crie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447800"/>
            <a:ext cx="1146175" cy="1371600"/>
          </a:xfrm>
          <a:prstGeom prst="rect">
            <a:avLst/>
          </a:prstGeom>
          <a:noFill/>
        </p:spPr>
      </p:pic>
    </p:spTree>
  </p:cSld>
  <p:clrMapOvr>
    <a:masterClrMapping/>
  </p:clrMapOvr>
  <p:transition advTm="9648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99CCFF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14400"/>
            <a:ext cx="7848600" cy="5029200"/>
          </a:xfrm>
        </p:spPr>
        <p:txBody>
          <a:bodyPr/>
          <a:lstStyle/>
          <a:p>
            <a:r>
              <a:rPr lang="en-US" sz="6000" dirty="0" err="1" smtClean="0">
                <a:solidFill>
                  <a:srgbClr val="3366FF"/>
                </a:solidFill>
                <a:latin typeface="Bookman Old Style" pitchFamily="18" charset="0"/>
                <a:cs typeface="Times New Roman" pitchFamily="18" charset="0"/>
              </a:rPr>
              <a:t>Použijte</a:t>
            </a:r>
            <a:r>
              <a:rPr lang="en-US" sz="6000" dirty="0" smtClean="0">
                <a:solidFill>
                  <a:srgbClr val="3366FF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3366FF"/>
                </a:solidFill>
                <a:latin typeface="Bookman Old Style" pitchFamily="18" charset="0"/>
                <a:cs typeface="Times New Roman" pitchFamily="18" charset="0"/>
              </a:rPr>
              <a:t>jednobarevné</a:t>
            </a:r>
            <a:r>
              <a:rPr lang="cs-CZ" sz="6000" dirty="0" smtClean="0">
                <a:solidFill>
                  <a:srgbClr val="3366FF"/>
                </a:solidFill>
                <a:latin typeface="Bookman Old Style" pitchFamily="18" charset="0"/>
                <a:cs typeface="Times New Roman" pitchFamily="18" charset="0"/>
              </a:rPr>
              <a:t> barvy</a:t>
            </a:r>
            <a:r>
              <a:rPr lang="en-US" sz="6000" dirty="0" smtClean="0">
                <a:solidFill>
                  <a:srgbClr val="3366FF"/>
                </a:solidFill>
                <a:latin typeface="Bookman Old Style" pitchFamily="18" charset="0"/>
                <a:cs typeface="Times New Roman" pitchFamily="18" charset="0"/>
              </a:rPr>
              <a:t>, s </a:t>
            </a:r>
            <a:r>
              <a:rPr lang="en-US" sz="6000" dirty="0" err="1" smtClean="0">
                <a:solidFill>
                  <a:srgbClr val="3366FF"/>
                </a:solidFill>
                <a:latin typeface="Bookman Old Style" pitchFamily="18" charset="0"/>
                <a:cs typeface="Times New Roman" pitchFamily="18" charset="0"/>
              </a:rPr>
              <a:t>nízkým</a:t>
            </a:r>
            <a:r>
              <a:rPr lang="en-US" sz="6000" dirty="0" smtClean="0">
                <a:solidFill>
                  <a:srgbClr val="3366FF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3366FF"/>
                </a:solidFill>
                <a:latin typeface="Bookman Old Style" pitchFamily="18" charset="0"/>
                <a:cs typeface="Times New Roman" pitchFamily="18" charset="0"/>
              </a:rPr>
              <a:t>kontrastem</a:t>
            </a:r>
            <a:r>
              <a:rPr lang="en-US" sz="6000" dirty="0" smtClean="0">
                <a:solidFill>
                  <a:srgbClr val="3366FF"/>
                </a:solidFill>
                <a:latin typeface="Bookman Old Style" pitchFamily="18" charset="0"/>
                <a:cs typeface="Times New Roman" pitchFamily="18" charset="0"/>
              </a:rPr>
              <a:t> pro text a </a:t>
            </a:r>
            <a:r>
              <a:rPr lang="en-US" sz="6000" dirty="0" err="1" smtClean="0">
                <a:solidFill>
                  <a:srgbClr val="3366FF"/>
                </a:solidFill>
                <a:latin typeface="Bookman Old Style" pitchFamily="18" charset="0"/>
                <a:cs typeface="Times New Roman" pitchFamily="18" charset="0"/>
              </a:rPr>
              <a:t>pozadí</a:t>
            </a:r>
            <a:endParaRPr lang="en-US" sz="6000" dirty="0">
              <a:solidFill>
                <a:srgbClr val="3366FF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 advTm="804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66800"/>
            <a:ext cx="7010400" cy="1143000"/>
          </a:xfrm>
        </p:spPr>
        <p:txBody>
          <a:bodyPr/>
          <a:lstStyle/>
          <a:p>
            <a:pPr algn="l"/>
            <a:r>
              <a:rPr lang="cs-CZ" sz="6600" dirty="0" smtClean="0">
                <a:solidFill>
                  <a:schemeClr val="bg1"/>
                </a:solidFill>
                <a:latin typeface="Brush Script MT" pitchFamily="66" charset="0"/>
                <a:cs typeface="Times New Roman" pitchFamily="18" charset="0"/>
              </a:rPr>
              <a:t>Používejte grafiku</a:t>
            </a:r>
            <a:endParaRPr lang="en-US" sz="6600" dirty="0">
              <a:solidFill>
                <a:schemeClr val="bg1"/>
              </a:solidFill>
              <a:latin typeface="Brush Script MT" pitchFamily="66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85800" y="2895600"/>
            <a:ext cx="4495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6600" i="1" dirty="0" smtClean="0">
                <a:solidFill>
                  <a:schemeClr val="bg1"/>
                </a:solidFill>
                <a:latin typeface="Brush Script MT" pitchFamily="66" charset="0"/>
                <a:cs typeface="Times New Roman" pitchFamily="18" charset="0"/>
              </a:rPr>
              <a:t>Nebo zvuky</a:t>
            </a:r>
            <a:endParaRPr lang="en-US" sz="6600" i="1" dirty="0">
              <a:solidFill>
                <a:schemeClr val="bg1"/>
              </a:solidFill>
              <a:latin typeface="Brush Script MT" pitchFamily="66" charset="0"/>
              <a:cs typeface="Times New Roman" pitchFamily="18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09600" y="4648200"/>
            <a:ext cx="7315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6600" i="1" dirty="0" smtClean="0">
                <a:solidFill>
                  <a:schemeClr val="bg1"/>
                </a:solidFill>
                <a:latin typeface="Brush Script MT" pitchFamily="66" charset="0"/>
                <a:cs typeface="Times New Roman" pitchFamily="18" charset="0"/>
              </a:rPr>
              <a:t>Které nemají s prezentací nic společného</a:t>
            </a:r>
            <a:endParaRPr lang="en-US" sz="6600" i="1" dirty="0">
              <a:solidFill>
                <a:schemeClr val="bg1"/>
              </a:solidFill>
              <a:latin typeface="Brush Script MT" pitchFamily="66" charset="0"/>
              <a:cs typeface="Times New Roman" pitchFamily="18" charset="0"/>
            </a:endParaRPr>
          </a:p>
        </p:txBody>
      </p:sp>
      <p:pic>
        <p:nvPicPr>
          <p:cNvPr id="15365" name="Picture 5" descr="j0079014">
            <a:hlinkHover r:id="" action="ppaction://noaction">
              <a:snd r:embed="rId2" name="rabbit_fowl.WAV"/>
            </a:hlinkHover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905000"/>
            <a:ext cx="2652713" cy="2971800"/>
          </a:xfrm>
          <a:prstGeom prst="rect">
            <a:avLst/>
          </a:prstGeom>
          <a:noFill/>
        </p:spPr>
      </p:pic>
    </p:spTree>
  </p:cSld>
  <p:clrMapOvr>
    <a:masterClrMapping/>
  </p:clrMapOvr>
  <p:transition advTm="14112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bbit_fow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autoUpdateAnimBg="0"/>
      <p:bldP spid="15364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01159440">
  <a:themeElements>
    <a:clrScheme name="0115944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1159440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115944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Stack of books design template</Template>
  <TotalTime>581</TotalTime>
  <Words>318</Words>
  <Application>Microsoft Office PowerPoint</Application>
  <PresentationFormat>Předvádění na obrazovce (4:3)</PresentationFormat>
  <Paragraphs>59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23</vt:i4>
      </vt:variant>
    </vt:vector>
  </HeadingPairs>
  <TitlesOfParts>
    <vt:vector size="52" baseType="lpstr">
      <vt:lpstr>Times New Roman</vt:lpstr>
      <vt:lpstr>Century Gothic</vt:lpstr>
      <vt:lpstr>Arial</vt:lpstr>
      <vt:lpstr>Parchment</vt:lpstr>
      <vt:lpstr>Blackadder ITC</vt:lpstr>
      <vt:lpstr>Jokerman</vt:lpstr>
      <vt:lpstr>Pristina</vt:lpstr>
      <vt:lpstr>Curlz MT</vt:lpstr>
      <vt:lpstr>Ravie</vt:lpstr>
      <vt:lpstr>Algerian</vt:lpstr>
      <vt:lpstr>Old English Text MT</vt:lpstr>
      <vt:lpstr>Vivaldi</vt:lpstr>
      <vt:lpstr>Argonaut</vt:lpstr>
      <vt:lpstr>Tahoma</vt:lpstr>
      <vt:lpstr>Papyrus</vt:lpstr>
      <vt:lpstr>Baskerville Old Face</vt:lpstr>
      <vt:lpstr>Bookman Old Style</vt:lpstr>
      <vt:lpstr>Brush Script MT</vt:lpstr>
      <vt:lpstr>Script MT Bold</vt:lpstr>
      <vt:lpstr>Agatha</vt:lpstr>
      <vt:lpstr>Mistral</vt:lpstr>
      <vt:lpstr>Harlow Solid Italic</vt:lpstr>
      <vt:lpstr>Lucida Sans</vt:lpstr>
      <vt:lpstr>Snap ITC</vt:lpstr>
      <vt:lpstr>Wingdings</vt:lpstr>
      <vt:lpstr>Imprint MT Shadow</vt:lpstr>
      <vt:lpstr>Stencil</vt:lpstr>
      <vt:lpstr>Default Design</vt:lpstr>
      <vt:lpstr>01159440</vt:lpstr>
      <vt:lpstr>Jak udělat</vt:lpstr>
      <vt:lpstr>Používejte různé barvy pro každý snímek </vt:lpstr>
      <vt:lpstr>Používejte  mnoho legračních typů písem </vt:lpstr>
      <vt:lpstr>Don’t prepare any handouts.  </vt:lpstr>
      <vt:lpstr>Nedělějte si starosti s gramatikou a pravopisem</vt:lpstr>
      <vt:lpstr>Hlavní bod si nechte až na úplný konec</vt:lpstr>
      <vt:lpstr>Prezentaci si vůbec nezkoušejte a neseznamujte se se zařízením před začítkem prezentování.</vt:lpstr>
      <vt:lpstr>Použijte jednobarevné barvy, s nízkým kontrastem pro text a pozadí</vt:lpstr>
      <vt:lpstr>Používejte grafiku</vt:lpstr>
      <vt:lpstr>Zapamatjte si vaši řeč slovo od slova</vt:lpstr>
      <vt:lpstr>Nacpěte hodně malého textu na jeden snímek</vt:lpstr>
      <vt:lpstr>Snímek 12</vt:lpstr>
      <vt:lpstr>Don’t use any logical progression in presenting your thoughts; </vt:lpstr>
      <vt:lpstr>Use many special effects</vt:lpstr>
      <vt:lpstr>Snímek 15</vt:lpstr>
      <vt:lpstr>Zoom through the slides, and don’t add any more information. </vt:lpstr>
      <vt:lpstr>Don’t give any thought to pacing.</vt:lpstr>
      <vt:lpstr> through several slides.</vt:lpstr>
      <vt:lpstr>Snímek 19</vt:lpstr>
      <vt:lpstr>Don’t summarize, </vt:lpstr>
      <vt:lpstr>Snímek 21</vt:lpstr>
      <vt:lpstr>Snímek 22</vt:lpstr>
      <vt:lpstr>Created (with tongue firmly in cheek) by</vt:lpstr>
    </vt:vector>
  </TitlesOfParts>
  <Company>South Central KS Library System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do Bad PowerPoint</dc:title>
  <dc:creator>sbarnes</dc:creator>
  <cp:lastModifiedBy>Podloučka Jan</cp:lastModifiedBy>
  <cp:revision>54</cp:revision>
  <cp:lastPrinted>2003-10-24T16:11:27Z</cp:lastPrinted>
  <dcterms:created xsi:type="dcterms:W3CDTF">2003-09-25T16:24:33Z</dcterms:created>
  <dcterms:modified xsi:type="dcterms:W3CDTF">2010-09-15T08:26:55Z</dcterms:modified>
</cp:coreProperties>
</file>