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68" r:id="rId4"/>
    <p:sldId id="274" r:id="rId5"/>
    <p:sldId id="269" r:id="rId6"/>
    <p:sldId id="270" r:id="rId7"/>
    <p:sldId id="272" r:id="rId8"/>
    <p:sldId id="271" r:id="rId9"/>
    <p:sldId id="273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6" autoAdjust="0"/>
    <p:restoredTop sz="94350" autoAdjust="0"/>
  </p:normalViewPr>
  <p:slideViewPr>
    <p:cSldViewPr>
      <p:cViewPr varScale="1">
        <p:scale>
          <a:sx n="112" d="100"/>
          <a:sy n="112" d="100"/>
        </p:scale>
        <p:origin x="-15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08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3.10.2010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38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10/3/2010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zrc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02%20-%20Zapis_udaje_o_dorucovaci_adrese_do_informacniho_systemu_evidence_obyvatel.pdf" TargetMode="External"/><Relationship Id="rId2" Type="http://schemas.openxmlformats.org/officeDocument/2006/relationships/hyperlink" Target="01%20-%20Zapis_udaje_o_adrese_mista_trvaleho_pobytu_do_informacniho_systemu_evidence_obyvate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jpeg"/><Relationship Id="rId4" Type="http://schemas.openxmlformats.org/officeDocument/2006/relationships/hyperlink" Target="MVCR%20-%20metodika%20-%20ohla&#353;ovny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3500438"/>
            <a:ext cx="8352928" cy="1082056"/>
          </a:xfrm>
        </p:spPr>
        <p:txBody>
          <a:bodyPr>
            <a:normAutofit/>
          </a:bodyPr>
          <a:lstStyle/>
          <a:p>
            <a:pPr algn="ctr"/>
            <a:r>
              <a:rPr lang="cs-CZ" sz="5400" dirty="0" smtClean="0"/>
              <a:t>Matrika - Ohlašovna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Bc. Jan </a:t>
            </a:r>
            <a:r>
              <a:rPr lang="cs-CZ" dirty="0" smtClean="0">
                <a:solidFill>
                  <a:schemeClr val="bg1"/>
                </a:solidFill>
              </a:rPr>
              <a:t>Podloučka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954" y="1268760"/>
            <a:ext cx="4625529" cy="214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89" y="6102940"/>
            <a:ext cx="1341067" cy="62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Dotazy 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Bc. Jan </a:t>
            </a:r>
            <a:r>
              <a:rPr lang="cs-CZ" dirty="0" smtClean="0"/>
              <a:t>Podloučka</a:t>
            </a:r>
          </a:p>
          <a:p>
            <a:pPr marL="109728" indent="0">
              <a:buNone/>
            </a:pPr>
            <a:r>
              <a:rPr lang="cs-CZ" dirty="0" smtClean="0"/>
              <a:t>E-mail: 	podloucka@boskovice.cz</a:t>
            </a:r>
          </a:p>
          <a:p>
            <a:pPr marL="109728" indent="0">
              <a:buNone/>
            </a:pPr>
            <a:r>
              <a:rPr lang="cs-CZ" dirty="0" smtClean="0"/>
              <a:t>Tel.: 	516 488 692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00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registry</a:t>
            </a:r>
          </a:p>
          <a:p>
            <a:r>
              <a:rPr lang="cs-CZ" dirty="0" smtClean="0"/>
              <a:t>Zapisovatelé do ISEO</a:t>
            </a:r>
          </a:p>
          <a:p>
            <a:r>
              <a:rPr lang="cs-CZ" dirty="0" err="1" smtClean="0"/>
              <a:t>CzechPOINT@Office</a:t>
            </a:r>
            <a:endParaRPr lang="cs-CZ" dirty="0"/>
          </a:p>
          <a:p>
            <a:r>
              <a:rPr lang="cs-CZ" dirty="0" smtClean="0"/>
              <a:t>Práce s </a:t>
            </a:r>
            <a:r>
              <a:rPr lang="cs-CZ" dirty="0" err="1" smtClean="0"/>
              <a:t>CzechPOINTem</a:t>
            </a:r>
            <a:endParaRPr lang="cs-CZ" dirty="0" smtClean="0"/>
          </a:p>
          <a:p>
            <a:pPr lvl="1"/>
            <a:r>
              <a:rPr lang="cs-CZ" dirty="0" smtClean="0"/>
              <a:t>Ohlašovna – trvalý pobyt</a:t>
            </a:r>
          </a:p>
          <a:p>
            <a:pPr lvl="1"/>
            <a:r>
              <a:rPr lang="cs-CZ" dirty="0" smtClean="0"/>
              <a:t>Ohlašovna – doručovací </a:t>
            </a:r>
            <a:r>
              <a:rPr lang="cs-CZ" dirty="0" err="1" smtClean="0"/>
              <a:t>aderesa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dirty="0"/>
              <a:t>1.7. 2010 </a:t>
            </a:r>
            <a:r>
              <a:rPr lang="cs-CZ" dirty="0" smtClean="0"/>
              <a:t>došlo </a:t>
            </a:r>
            <a:r>
              <a:rPr lang="cs-CZ" dirty="0"/>
              <a:t>k nabytí účinnosti zákona č. 227/2009 Sb., kterým se mění některé zákony v souvislosti s přijetím zákona o základních registrech, a </a:t>
            </a:r>
            <a:r>
              <a:rPr lang="cs-CZ" dirty="0" smtClean="0"/>
              <a:t>došlo </a:t>
            </a:r>
            <a:r>
              <a:rPr lang="cs-CZ" dirty="0"/>
              <a:t>mimo jiné k novelizaci zákona č. 133/2000 Sb., o evidenci obyvatel a rodných číslech a o změně některých zákonů (zákon o evidenci obyvatel), ve znění pozdějších </a:t>
            </a:r>
            <a:r>
              <a:rPr lang="cs-CZ" dirty="0" smtClean="0"/>
              <a:t>předpisů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sz="2400" dirty="0" smtClean="0"/>
              <a:t>Správa základních registrů - </a:t>
            </a:r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://www.szrcr.cz</a:t>
            </a:r>
            <a:r>
              <a:rPr lang="cs-CZ" sz="2400" dirty="0" smtClean="0">
                <a:hlinkClick r:id="rId2"/>
              </a:rPr>
              <a:t>/</a:t>
            </a:r>
            <a:endParaRPr lang="cs-CZ" sz="2400" dirty="0" smtClean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 registry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4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Registr obyvatel - ROB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obsahující základní údaje o občanech a cizincích s povolením k pobytu, mezi tyto údaje patří: jméno a příjmení, datum a místo narození a úmrtí a státní občanství</a:t>
            </a:r>
          </a:p>
          <a:p>
            <a:r>
              <a:rPr lang="cs-CZ" b="1" dirty="0"/>
              <a:t>Registr práv a povinností - RPP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obsahující referenční údaje o působnosti orgánů veřejné moci, mj. oprávnění k přístupu do k jednotlivým údajům, informace o změnách provedených v těchto údajích apod. </a:t>
            </a:r>
            <a:br>
              <a:rPr lang="cs-CZ" dirty="0"/>
            </a:br>
            <a:r>
              <a:rPr lang="cs-CZ" dirty="0"/>
              <a:t>- slouží jako garance bezpečné správy dat občanů a subjektů vedených v jednotlivých registrech</a:t>
            </a:r>
          </a:p>
          <a:p>
            <a:r>
              <a:rPr lang="cs-CZ" b="1" dirty="0"/>
              <a:t>Registr osob - ROS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-obsahující údaje o právnických osobách, podnikajících fyzických osobách, orgánech veřejné moci i o nekomerčních subjektech, jako jsou občanská sdružení a církve</a:t>
            </a:r>
          </a:p>
          <a:p>
            <a:r>
              <a:rPr lang="cs-CZ" b="1" dirty="0"/>
              <a:t>Registr územní identifikace, adres a nemovitostí - RUIAN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-spravující údaje o základních územních a správních prvcích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 registry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321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Zapisovatelé do ISEO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8318760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650721" y="1556792"/>
            <a:ext cx="737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ISEO – Informační systém evidence obyvatel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069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Údaje se budou zapisovat přes </a:t>
            </a:r>
            <a:r>
              <a:rPr lang="cs-CZ" b="1" dirty="0" err="1"/>
              <a:t>CzechPOINT@office</a:t>
            </a:r>
            <a:r>
              <a:rPr lang="cs-CZ" dirty="0"/>
              <a:t>. </a:t>
            </a:r>
          </a:p>
          <a:p>
            <a:r>
              <a:rPr lang="cs-CZ" dirty="0"/>
              <a:t>Pracovníci ohlašovny a matriky, kteří budou údaje do Informačního systému evidence obyvatel zapisovat, musí mít povolenou tuto službu v administraci </a:t>
            </a:r>
            <a:r>
              <a:rPr lang="cs-CZ" dirty="0" err="1"/>
              <a:t>CzechPOINTu</a:t>
            </a:r>
            <a:r>
              <a:rPr lang="cs-CZ" dirty="0"/>
              <a:t> (nastavení na </a:t>
            </a:r>
            <a:r>
              <a:rPr lang="cs-CZ" dirty="0" err="1"/>
              <a:t>ePuse</a:t>
            </a:r>
            <a:r>
              <a:rPr lang="cs-CZ" dirty="0"/>
              <a:t>).</a:t>
            </a:r>
            <a:endParaRPr lang="cs-CZ" dirty="0">
              <a:effectLst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ISEO a </a:t>
            </a:r>
            <a:r>
              <a:rPr lang="cs-CZ" dirty="0" err="1" smtClean="0"/>
              <a:t>CzechPOINT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0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ISEO a </a:t>
            </a:r>
            <a:r>
              <a:rPr lang="cs-CZ" dirty="0" err="1" smtClean="0"/>
              <a:t>CzechPOINT</a:t>
            </a:r>
            <a:r>
              <a:rPr lang="cs-CZ" dirty="0" smtClean="0"/>
              <a:t> - </a:t>
            </a:r>
            <a:r>
              <a:rPr lang="cs-CZ" dirty="0" err="1" smtClean="0"/>
              <a:t>ePUSA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http://www.alis.cz/images/clanky/CzechPOINT_ohlasovna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76" t="28424" r="1976" b="-20448"/>
          <a:stretch/>
        </p:blipFill>
        <p:spPr bwMode="auto">
          <a:xfrm>
            <a:off x="827584" y="1162599"/>
            <a:ext cx="7347014" cy="629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85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Role Agendy matriky</a:t>
            </a:r>
            <a:r>
              <a:rPr lang="cs-CZ" dirty="0"/>
              <a:t> je určena pro čtení údajů z Integrovaného Systému Evidence Obyvatel (ISEO) a práci s agendami spojenými s </a:t>
            </a:r>
            <a:endParaRPr lang="cs-CZ" dirty="0" smtClean="0"/>
          </a:p>
          <a:p>
            <a:pPr lvl="1"/>
            <a:r>
              <a:rPr lang="cs-CZ" i="1" dirty="0" smtClean="0"/>
              <a:t>narozením </a:t>
            </a:r>
            <a:r>
              <a:rPr lang="cs-CZ" i="1" dirty="0"/>
              <a:t>dítěte, </a:t>
            </a:r>
            <a:endParaRPr lang="cs-CZ" i="1" dirty="0" smtClean="0"/>
          </a:p>
          <a:p>
            <a:pPr lvl="1"/>
            <a:r>
              <a:rPr lang="cs-CZ" i="1" dirty="0" smtClean="0"/>
              <a:t>přidělením </a:t>
            </a:r>
            <a:r>
              <a:rPr lang="cs-CZ" i="1" dirty="0"/>
              <a:t>rodného čísla, </a:t>
            </a:r>
            <a:endParaRPr lang="cs-CZ" i="1" dirty="0" smtClean="0"/>
          </a:p>
          <a:p>
            <a:pPr lvl="1"/>
            <a:r>
              <a:rPr lang="cs-CZ" i="1" dirty="0" smtClean="0"/>
              <a:t>osvojením</a:t>
            </a:r>
            <a:r>
              <a:rPr lang="cs-CZ" i="1" dirty="0"/>
              <a:t>, </a:t>
            </a:r>
            <a:endParaRPr lang="cs-CZ" i="1" dirty="0" smtClean="0"/>
          </a:p>
          <a:p>
            <a:pPr lvl="1"/>
            <a:r>
              <a:rPr lang="cs-CZ" i="1" dirty="0" smtClean="0"/>
              <a:t>otcovstvím</a:t>
            </a:r>
            <a:r>
              <a:rPr lang="cs-CZ" i="1" dirty="0"/>
              <a:t>, </a:t>
            </a:r>
            <a:endParaRPr lang="cs-CZ" i="1" dirty="0" smtClean="0"/>
          </a:p>
          <a:p>
            <a:pPr lvl="1"/>
            <a:r>
              <a:rPr lang="cs-CZ" i="1" dirty="0" smtClean="0"/>
              <a:t>změnami </a:t>
            </a:r>
            <a:r>
              <a:rPr lang="cs-CZ" i="1" dirty="0"/>
              <a:t>jména a pohlaví</a:t>
            </a:r>
            <a:r>
              <a:rPr lang="cs-CZ" dirty="0"/>
              <a:t>, dále </a:t>
            </a:r>
            <a:endParaRPr lang="cs-CZ" dirty="0" smtClean="0"/>
          </a:p>
          <a:p>
            <a:pPr lvl="1"/>
            <a:r>
              <a:rPr lang="cs-CZ" i="1" dirty="0" smtClean="0"/>
              <a:t>uzavřením </a:t>
            </a:r>
            <a:r>
              <a:rPr lang="cs-CZ" i="1" dirty="0"/>
              <a:t>a zánikem manželství </a:t>
            </a:r>
            <a:r>
              <a:rPr lang="cs-CZ" dirty="0"/>
              <a:t>či </a:t>
            </a:r>
            <a:r>
              <a:rPr lang="cs-CZ" i="1" dirty="0"/>
              <a:t>registrovaného partnerství </a:t>
            </a:r>
            <a:endParaRPr lang="cs-CZ" i="1" dirty="0" smtClean="0"/>
          </a:p>
          <a:p>
            <a:pPr lvl="1"/>
            <a:r>
              <a:rPr lang="cs-CZ" i="1" dirty="0" smtClean="0"/>
              <a:t>úmrtím </a:t>
            </a:r>
            <a:r>
              <a:rPr lang="cs-CZ" i="1" dirty="0"/>
              <a:t>a prohlášením za </a:t>
            </a:r>
            <a:r>
              <a:rPr lang="cs-CZ" i="1" dirty="0" smtClean="0"/>
              <a:t>mrtvého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b="1" dirty="0" smtClean="0"/>
              <a:t>Role </a:t>
            </a:r>
            <a:r>
              <a:rPr lang="cs-CZ" b="1" dirty="0"/>
              <a:t>Agendy ohlašovny</a:t>
            </a:r>
            <a:r>
              <a:rPr lang="cs-CZ" dirty="0"/>
              <a:t> umožňuje pracovat s agendami týkajícími se </a:t>
            </a:r>
            <a:endParaRPr lang="cs-CZ" dirty="0" smtClean="0"/>
          </a:p>
          <a:p>
            <a:pPr lvl="1"/>
            <a:r>
              <a:rPr lang="cs-CZ" i="1" dirty="0" smtClean="0"/>
              <a:t>změny </a:t>
            </a:r>
            <a:r>
              <a:rPr lang="cs-CZ" i="1" dirty="0"/>
              <a:t>adresy </a:t>
            </a:r>
            <a:r>
              <a:rPr lang="cs-CZ" i="1" dirty="0" smtClean="0"/>
              <a:t>bydliště,</a:t>
            </a:r>
            <a:r>
              <a:rPr lang="cs-CZ" dirty="0" smtClean="0"/>
              <a:t> </a:t>
            </a:r>
          </a:p>
          <a:p>
            <a:pPr lvl="1"/>
            <a:r>
              <a:rPr lang="cs-CZ" i="1" dirty="0" smtClean="0"/>
              <a:t>změny </a:t>
            </a:r>
            <a:r>
              <a:rPr lang="cs-CZ" i="1" dirty="0"/>
              <a:t>ohlašovací adresy</a:t>
            </a:r>
            <a:r>
              <a:rPr lang="cs-CZ" dirty="0"/>
              <a:t>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</a:t>
            </a:r>
            <a:r>
              <a:rPr lang="cs-CZ" dirty="0" err="1" smtClean="0"/>
              <a:t>CzechPOINTu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131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 smtClean="0"/>
              <a:t>Agenda Ohlašovny</a:t>
            </a:r>
          </a:p>
          <a:p>
            <a:pPr marL="109728" indent="0">
              <a:buNone/>
            </a:pPr>
            <a:r>
              <a:rPr lang="cs-CZ" b="1" dirty="0" smtClean="0"/>
              <a:t>Viz manuál </a:t>
            </a:r>
            <a:r>
              <a:rPr lang="cs-CZ" b="1" dirty="0" err="1" smtClean="0"/>
              <a:t>Czechpointu</a:t>
            </a:r>
            <a:r>
              <a:rPr lang="cs-CZ" b="1" dirty="0" smtClean="0"/>
              <a:t>:</a:t>
            </a:r>
          </a:p>
          <a:p>
            <a:r>
              <a:rPr lang="cs-CZ" sz="2400" b="1" dirty="0" smtClean="0">
                <a:hlinkClick r:id="rId2" action="ppaction://hlinkfile"/>
              </a:rPr>
              <a:t>Zapis_udaje_o_adrese_mista_trvaleho_pobytu_do_informacniho_systemu_evidence_obyvatel.pdf</a:t>
            </a:r>
            <a:endParaRPr lang="cs-CZ" sz="2400" b="1" dirty="0" smtClean="0"/>
          </a:p>
          <a:p>
            <a:r>
              <a:rPr lang="cs-CZ" sz="2400" b="1" dirty="0" smtClean="0">
                <a:hlinkClick r:id="rId3" action="ppaction://hlinkfile"/>
              </a:rPr>
              <a:t>Zapis_udaje_o_dorucovaci_adrese_do_informacniho_systemu_evidence_obyvatel.pdf</a:t>
            </a:r>
            <a:endParaRPr lang="cs-CZ" sz="2400" b="1" dirty="0"/>
          </a:p>
          <a:p>
            <a:pPr marL="109728" indent="0">
              <a:buNone/>
            </a:pPr>
            <a:r>
              <a:rPr lang="cs-CZ" b="1" dirty="0"/>
              <a:t>Metodické pokyny MVČR</a:t>
            </a:r>
          </a:p>
          <a:p>
            <a:r>
              <a:rPr lang="cs-CZ" dirty="0">
                <a:hlinkClick r:id="rId4" action="ppaction://hlinkfile"/>
              </a:rPr>
              <a:t>MVCR - metodika - </a:t>
            </a:r>
            <a:r>
              <a:rPr lang="cs-CZ" dirty="0" smtClean="0">
                <a:hlinkClick r:id="rId4" action="ppaction://hlinkfile"/>
              </a:rPr>
              <a:t>ohlašovny.pdf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z </a:t>
            </a:r>
            <a:r>
              <a:rPr lang="cs-CZ" dirty="0" err="1" smtClean="0"/>
              <a:t>CzechPOINTem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49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816</TotalTime>
  <Words>255</Words>
  <Application>Microsoft Office PowerPoint</Application>
  <PresentationFormat>Předvádění na obrazovce (4:3)</PresentationFormat>
  <Paragraphs>53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Concourse</vt:lpstr>
      <vt:lpstr>Matrika - Ohlašovna</vt:lpstr>
      <vt:lpstr>Obsah </vt:lpstr>
      <vt:lpstr>Základní registry</vt:lpstr>
      <vt:lpstr>Základní registry</vt:lpstr>
      <vt:lpstr>Zapisovatelé do ISEO</vt:lpstr>
      <vt:lpstr>ISEO a CzechPOINT</vt:lpstr>
      <vt:lpstr>ISEO a CzechPOINT - ePUSA</vt:lpstr>
      <vt:lpstr>Role CzechPOINTu</vt:lpstr>
      <vt:lpstr>Práce z CzechPOINTem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Jan Podloučka</cp:lastModifiedBy>
  <cp:revision>79</cp:revision>
  <dcterms:created xsi:type="dcterms:W3CDTF">2010-02-02T20:08:29Z</dcterms:created>
  <dcterms:modified xsi:type="dcterms:W3CDTF">2010-10-03T19:40:43Z</dcterms:modified>
</cp:coreProperties>
</file>