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5" r:id="rId7"/>
    <p:sldId id="266" r:id="rId8"/>
    <p:sldId id="267" r:id="rId9"/>
    <p:sldId id="268" r:id="rId10"/>
    <p:sldId id="269" r:id="rId11"/>
    <p:sldId id="270" r:id="rId12"/>
    <p:sldId id="271" r:id="rId13"/>
    <p:sldId id="272" r:id="rId14"/>
    <p:sldId id="273" r:id="rId15"/>
    <p:sldId id="274" r:id="rId16"/>
    <p:sldId id="260" r:id="rId17"/>
    <p:sldId id="275" r:id="rId18"/>
    <p:sldId id="276" r:id="rId19"/>
    <p:sldId id="277" r:id="rId20"/>
    <p:sldId id="278" r:id="rId21"/>
    <p:sldId id="279" r:id="rId22"/>
    <p:sldId id="280" r:id="rId23"/>
    <p:sldId id="281" r:id="rId24"/>
    <p:sldId id="282" r:id="rId25"/>
    <p:sldId id="283" r:id="rId26"/>
    <p:sldId id="261" r:id="rId27"/>
    <p:sldId id="284" r:id="rId28"/>
    <p:sldId id="285" r:id="rId29"/>
    <p:sldId id="286" r:id="rId30"/>
    <p:sldId id="263" r:id="rId31"/>
    <p:sldId id="287" r:id="rId32"/>
    <p:sldId id="288" r:id="rId33"/>
    <p:sldId id="264" r:id="rId3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52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252C225E-5696-44ED-8151-9EB10CB7A528}" type="datetimeFigureOut">
              <a:rPr lang="cs-CZ" smtClean="0"/>
              <a:pPr/>
              <a:t>29.9.2010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52C225E-5696-44ED-8151-9EB10CB7A528}" type="datetimeFigureOut">
              <a:rPr lang="cs-CZ" smtClean="0"/>
              <a:pPr/>
              <a:t>29.9.2010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52C225E-5696-44ED-8151-9EB10CB7A528}" type="datetimeFigureOut">
              <a:rPr lang="cs-CZ" smtClean="0"/>
              <a:pPr/>
              <a:t>29.9.2010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52C225E-5696-44ED-8151-9EB10CB7A528}" type="datetimeFigureOut">
              <a:rPr lang="cs-CZ" smtClean="0"/>
              <a:pPr/>
              <a:t>29.9.2010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252C225E-5696-44ED-8151-9EB10CB7A528}" type="datetimeFigureOut">
              <a:rPr lang="cs-CZ" smtClean="0"/>
              <a:pPr/>
              <a:t>29.9.2010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252C225E-5696-44ED-8151-9EB10CB7A528}" type="datetimeFigureOut">
              <a:rPr lang="cs-CZ" smtClean="0"/>
              <a:pPr/>
              <a:t>29.9.2010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252C225E-5696-44ED-8151-9EB10CB7A528}" type="datetimeFigureOut">
              <a:rPr lang="cs-CZ" smtClean="0"/>
              <a:pPr/>
              <a:t>29.9.2010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252C225E-5696-44ED-8151-9EB10CB7A528}" type="datetimeFigureOut">
              <a:rPr lang="cs-CZ" smtClean="0"/>
              <a:pPr/>
              <a:t>29.9.2010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52C225E-5696-44ED-8151-9EB10CB7A528}" type="datetimeFigureOut">
              <a:rPr lang="cs-CZ" smtClean="0"/>
              <a:pPr/>
              <a:t>29.9.2010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52C225E-5696-44ED-8151-9EB10CB7A528}" type="datetimeFigureOut">
              <a:rPr lang="cs-CZ" smtClean="0"/>
              <a:pPr/>
              <a:t>29.9.2010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52C225E-5696-44ED-8151-9EB10CB7A528}" type="datetimeFigureOut">
              <a:rPr lang="cs-CZ" smtClean="0"/>
              <a:pPr/>
              <a:t>29.9.2010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692D854-CD45-40DC-9F12-1D1E309C9685}"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2C225E-5696-44ED-8151-9EB10CB7A528}" type="datetimeFigureOut">
              <a:rPr lang="cs-CZ" smtClean="0"/>
              <a:pPr/>
              <a:t>29.9.2010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2D854-CD45-40DC-9F12-1D1E309C9685}"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42910" y="857232"/>
            <a:ext cx="7772400" cy="5286412"/>
          </a:xfrm>
        </p:spPr>
        <p:txBody>
          <a:bodyPr/>
          <a:lstStyle/>
          <a:p>
            <a:r>
              <a:rPr lang="pl-PL" dirty="0" smtClean="0"/>
              <a:t>Práce s elektronickými dokumenty a jejich dlouhodobé ukládání</a:t>
            </a:r>
            <a:endParaRPr lang="pl-PL" dirty="0"/>
          </a:p>
        </p:txBody>
      </p:sp>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85000" lnSpcReduction="1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Právní domněnka pravosti dokumentů v digitální podobě </a:t>
            </a:r>
            <a:r>
              <a:rPr lang="cs-CZ" sz="2800" b="1" dirty="0" smtClean="0"/>
              <a:t>:</a:t>
            </a:r>
            <a:r>
              <a:rPr lang="cs-CZ" sz="2400" dirty="0" smtClean="0"/>
              <a:t> Je definováno v zákoně 499/2004 Sb., ve znění pozdějších předpisů v § 69a, odstavec 8), neprokáže-li se opak, dokument v digitální podobě se považuje za pravý, byl-li podepsán platným uznávaným elektronickým podpisem nebo označen platnou elektronickou značkou osoby, která k tomu byla v okamžiku podepsání nebo označení oprávněna, osoby odpovědné za převedení z dokumentu v analogové podobě nebo změnu formátu dokumentu v digitální podobě nebo osoby odpovědné za provedení autorizované konverze dokumentů a opatřen kvalifikovaným časovým razítkem. Ustanovení věty první se vztahuje i na dokumenty vzniklé z činnosti původců, kteří nejsou určenými původci. </a:t>
            </a:r>
            <a:endParaRPr lang="cs-CZ" sz="28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0" y="0"/>
            <a:ext cx="1687425" cy="1788790"/>
          </a:xfrm>
          <a:prstGeom prst="rect">
            <a:avLst/>
          </a:prstGeom>
          <a:noFill/>
          <a:ln w="9525">
            <a:noFill/>
            <a:miter lim="800000"/>
            <a:headEnd/>
            <a:tailEnd/>
          </a:ln>
        </p:spPr>
      </p:pic>
      <p:pic>
        <p:nvPicPr>
          <p:cNvPr id="4" name="Obrázek 3" descr="esf_eu_oplzz_Podporujeme_horizontal_CMYK"/>
          <p:cNvPicPr/>
          <p:nvPr/>
        </p:nvPicPr>
        <p:blipFill>
          <a:blip r:embed="rId3"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70000" lnSpcReduction="2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Revoluční důsledky právní domněnky </a:t>
            </a:r>
            <a:r>
              <a:rPr lang="cs-CZ" sz="2800" b="1" dirty="0" smtClean="0"/>
              <a:t>pravosti:</a:t>
            </a:r>
          </a:p>
          <a:p>
            <a:pPr lvl="0">
              <a:spcBef>
                <a:spcPct val="0"/>
              </a:spcBef>
              <a:defRPr/>
            </a:pPr>
            <a:r>
              <a:rPr lang="cs-CZ" sz="2400" dirty="0" smtClean="0"/>
              <a:t>Co se týče vlivu kvalifikovaného časového razítka na pravost dokumentu obsaženého v datové zprávě, lze konstatovat, že absence kvalifikovaného časového razítka nečiní dokument nepravým (a neměla by tudíž ovlivnit jeho akceptaci orgánem veřejné moci či jiným subjektem). Přítomnost kvalifikovaného časového razítka na dokumentu obsaženého v datové zprávě je však nezbytným předpokladem toho, aby bylo možno na dokument aplikovat domněnku pravosti po celou dobu existence dokumentu, konstruovanou podle § 69a odst. 8 zákona č.499/2004 Sb. Jejím účelem je právně eliminovat omezenou platnost kvalifikovaného certifikátu, respektive kvalifikovaného systémového certifikátu vydaného akreditovaným poskytovatelem certifikačních služeb, na kterém je založen zaručený elektronický podpis, respektive elektronická značka, přičemž pravostí je míněno, že dokument nedoznal změn od okamžiku, kdy byl opatřen elektronickým podpisem nebo značkou oprávněné osoby a kvalifikovaným časovým razítkem. </a:t>
            </a:r>
            <a:br>
              <a:rPr lang="cs-CZ" sz="2400" dirty="0" smtClean="0"/>
            </a:br>
            <a:r>
              <a:rPr lang="cs-CZ" sz="2400" b="1" dirty="0" smtClean="0"/>
              <a:t>Skutečnost, že dokument obsažený v datové zprávě není opatřen náležitostmi stanovenými § 69a odst. 8 zákona č. 499/2004 Sb., neznamená, že takový dokument není pravý, pouze na něj nelze aplikovat vyvratitelnou domněnku pravosti ve výše uvedeném smyslu, tj. je nutno prokazovat jeho pravost, nikoliv nepravost.</a:t>
            </a:r>
            <a:endParaRPr lang="cs-CZ" sz="28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2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Revoluční důsledky právní domněnky </a:t>
            </a:r>
            <a:r>
              <a:rPr lang="cs-CZ" sz="2800" b="1" dirty="0" smtClean="0"/>
              <a:t>pravosti:</a:t>
            </a:r>
          </a:p>
          <a:p>
            <a:pPr lvl="0">
              <a:spcBef>
                <a:spcPct val="0"/>
              </a:spcBef>
              <a:defRPr/>
            </a:pPr>
            <a:r>
              <a:rPr lang="cs-CZ" b="1" dirty="0" smtClean="0"/>
              <a:t>Skutečnost, že kvalifikovaný certifikát, na kterém je založen zaručený elektronický podpis, jímž je podepsán dokument obsažený v datové zprávě, pozbude platnosti tokem času (</a:t>
            </a:r>
            <a:r>
              <a:rPr lang="cs-CZ" b="1" dirty="0" err="1" smtClean="0"/>
              <a:t>expiruje</a:t>
            </a:r>
            <a:r>
              <a:rPr lang="cs-CZ" b="1" dirty="0" smtClean="0"/>
              <a:t>), nemá vliv na platnost zaručeného elektronického podpisu, a tedy ani na pravost dokumentu.</a:t>
            </a:r>
            <a:r>
              <a:rPr lang="cs-CZ" dirty="0" smtClean="0"/>
              <a:t> Uvedené platí i v případě elektronické značky a kvalifikovaného časového razítka. Platnost výše uvedených konstatování je ovšem časově omezena. Z pohledu dlouhodobého ukládání dokumentů v digitální podobě je nutné opatřovat všechny vlastní dokumenty podepsané zaručeným elektronickým podpisem (případně opatřené elektronickou značkou) a všechny doručené dokumenty kvalifikovaným časovým razítkem, neobsahují-li jej [tj. používat kvalifikované časové razítko vždy, jak stanoví požadavek určeným původcům zákonem č. 499/2004 Sb., zejména ustanovením jeho § 69a odst. 1), že není-li příchozí dokument obsažený v datové zprávě podepsán zaručeným elektronickým podpisem založeným na kvalifikovaném certifikátu nebo opatřen elektronickou značkou založenou na kvalifikovaném systémovém certifikátu anebo opatřen kvalifikovaným časovým razítkem, určený původce jej opatří kvalifikovaným časovým razítkem]. </a:t>
            </a:r>
            <a:endParaRPr lang="cs-CZ" sz="2800" b="1" dirty="0" smtClean="0"/>
          </a:p>
        </p:txBody>
      </p:sp>
      <p:pic>
        <p:nvPicPr>
          <p:cNvPr id="6" name="Picture 2"/>
          <p:cNvPicPr>
            <a:picLocks noChangeAspect="1" noChangeArrowheads="1"/>
          </p:cNvPicPr>
          <p:nvPr/>
        </p:nvPicPr>
        <p:blipFill>
          <a:blip r:embed="rId3" cstate="print"/>
          <a:srcRect/>
          <a:stretch>
            <a:fillRect/>
          </a:stretch>
        </p:blipFill>
        <p:spPr bwMode="auto">
          <a:xfrm>
            <a:off x="0" y="0"/>
            <a:ext cx="1687425" cy="178879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2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Revoluční důsledky právní domněnky </a:t>
            </a:r>
            <a:r>
              <a:rPr lang="cs-CZ" sz="2800" b="1" dirty="0" smtClean="0"/>
              <a:t>pravosti:</a:t>
            </a:r>
          </a:p>
          <a:p>
            <a:pPr lvl="0">
              <a:spcBef>
                <a:spcPct val="0"/>
              </a:spcBef>
              <a:defRPr/>
            </a:pPr>
            <a:r>
              <a:rPr lang="cs-CZ" b="1" dirty="0" smtClean="0"/>
              <a:t>Opatřování dokumentů v digitální podobě kvalifikovaným časovým razítkem je </a:t>
            </a:r>
            <a:r>
              <a:rPr lang="cs-CZ" dirty="0" smtClean="0"/>
              <a:t>tedy </a:t>
            </a:r>
            <a:r>
              <a:rPr lang="cs-CZ" b="1" dirty="0" smtClean="0"/>
              <a:t>důležité pro prokazování jejich pravosti po celou dobu existence.</a:t>
            </a:r>
            <a:r>
              <a:rPr lang="cs-CZ" dirty="0" smtClean="0"/>
              <a:t> Souvisí také s uchováváním dokumentů v digitální podobě se zaručením jejich vlastností podle požadavků § 69a odst. zákona č. 499/2004 Sb., ve znění pozdějších předpisů. Aby si uchovávané dokumenty zachovaly požadované vlastnosti, je potřebné nejen je opatřovat všemi náležitostmi včetně kvalifikovaného časového razítka, ale také využívat k jejich zpracování a ukládání takový software pro zabezpečení spisové služby vedené v elektronické podobě v elektronických systémech spisové služby, který je schopen technickými prostředky takové vlastnosti zabezpečit. Nástrojem pro zaručení záznamů o všech operacích prováděných s dokumenty a jejich uchování je jeho součást, tzv. transakční protokol. Tento nástroj, v němž nemohou být prováděny změny, musí být schopen automaticky ukládat údaje o všech operacích prováděných s dokumenty, o uživatelích provádějících operace a zaznamenávat datum a čas operace</a:t>
            </a:r>
            <a:r>
              <a:rPr lang="cs-CZ" dirty="0" smtClean="0"/>
              <a:t>.</a:t>
            </a:r>
            <a:endParaRPr lang="cs-CZ" sz="2800" b="1" dirty="0" smtClean="0"/>
          </a:p>
        </p:txBody>
      </p:sp>
      <p:pic>
        <p:nvPicPr>
          <p:cNvPr id="6" name="Picture 2"/>
          <p:cNvPicPr>
            <a:picLocks noChangeAspect="1" noChangeArrowheads="1"/>
          </p:cNvPicPr>
          <p:nvPr/>
        </p:nvPicPr>
        <p:blipFill>
          <a:blip r:embed="rId3" cstate="print"/>
          <a:srcRect/>
          <a:stretch>
            <a:fillRect/>
          </a:stretch>
        </p:blipFill>
        <p:spPr bwMode="auto">
          <a:xfrm>
            <a:off x="0" y="0"/>
            <a:ext cx="1687425" cy="178879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0" y="0"/>
            <a:ext cx="1687425" cy="1788790"/>
          </a:xfrm>
          <a:prstGeom prst="rect">
            <a:avLst/>
          </a:prstGeom>
          <a:noFill/>
          <a:ln w="9525">
            <a:noFill/>
            <a:miter lim="800000"/>
            <a:headEnd/>
            <a:tailEnd/>
          </a:ln>
        </p:spPr>
      </p:pic>
      <p:pic>
        <p:nvPicPr>
          <p:cNvPr id="4" name="Obrázek 3" descr="esf_eu_oplzz_Podporujeme_horizontal_CMYK"/>
          <p:cNvPicPr/>
          <p:nvPr/>
        </p:nvPicPr>
        <p:blipFill>
          <a:blip r:embed="rId3"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Revoluční důsledky právní domněnky </a:t>
            </a:r>
            <a:r>
              <a:rPr lang="cs-CZ" sz="2800" b="1" dirty="0" smtClean="0"/>
              <a:t>pravosti:</a:t>
            </a:r>
          </a:p>
          <a:p>
            <a:pPr lvl="0">
              <a:spcBef>
                <a:spcPct val="0"/>
              </a:spcBef>
              <a:defRPr/>
            </a:pPr>
            <a:r>
              <a:rPr lang="cs-CZ" dirty="0" smtClean="0"/>
              <a:t>Pomocí transakčního protokolu (tedy za pomoci údajů ukládaných o všech operacích učiněných s dokumentem) lze zabezpečit neporušitelnost obsahu dokumentu, resp. ihned zjistit jejich porušení. Pokud je software schopen zabezpečit všechny požadované činnosti, používání dalších prostředků, jako např. opatřování dokumentů zaručeným elektronickým podpisem nebo elektronickým časovým razítkem opakovaně (tzv. „</a:t>
            </a:r>
            <a:r>
              <a:rPr lang="cs-CZ" dirty="0" err="1" smtClean="0"/>
              <a:t>přepodepisování</a:t>
            </a:r>
            <a:r>
              <a:rPr lang="cs-CZ" dirty="0" smtClean="0"/>
              <a:t>“) vždy poté, kdy pozbudou platnost (je časově omezena), není nutné, neboť jen „dublují“ úkony, které zajišťuje transakční protokol. Toto tzv. „</a:t>
            </a:r>
            <a:r>
              <a:rPr lang="cs-CZ" dirty="0" err="1" smtClean="0"/>
              <a:t>přepodepisování</a:t>
            </a:r>
            <a:r>
              <a:rPr lang="cs-CZ" dirty="0" smtClean="0"/>
              <a:t>“ je navíc neúnosné z hlediska provozního a nezanedbatelné z hlediska finančních nákladů.</a:t>
            </a:r>
            <a:endParaRPr lang="cs-CZ" sz="28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ChangeAspect="1" noChangeArrowheads="1"/>
          </p:cNvPicPr>
          <p:nvPr/>
        </p:nvPicPr>
        <p:blipFill>
          <a:blip r:embed="rId2" cstate="print"/>
          <a:srcRect/>
          <a:stretch>
            <a:fillRect/>
          </a:stretch>
        </p:blipFill>
        <p:spPr bwMode="auto">
          <a:xfrm>
            <a:off x="7715250" y="2852936"/>
            <a:ext cx="1428750" cy="1409700"/>
          </a:xfrm>
          <a:prstGeom prst="rect">
            <a:avLst/>
          </a:prstGeom>
          <a:noFill/>
          <a:ln w="9525">
            <a:noFill/>
            <a:miter lim="800000"/>
            <a:headEnd/>
            <a:tailEnd/>
          </a:ln>
        </p:spPr>
      </p:pic>
      <p:pic>
        <p:nvPicPr>
          <p:cNvPr id="4" name="Obrázek 3" descr="esf_eu_oplzz_Podporujeme_horizontal_CMYK"/>
          <p:cNvPicPr/>
          <p:nvPr/>
        </p:nvPicPr>
        <p:blipFill>
          <a:blip r:embed="rId3"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85000" lnSpcReduction="1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400" b="1" dirty="0" smtClean="0"/>
              <a:t>Systém veřejné kontroly :</a:t>
            </a:r>
            <a:endParaRPr lang="cs-CZ" sz="2400" b="1" dirty="0" smtClean="0"/>
          </a:p>
          <a:p>
            <a:pPr lvl="0">
              <a:spcBef>
                <a:spcPct val="0"/>
              </a:spcBef>
              <a:defRPr/>
            </a:pPr>
            <a:r>
              <a:rPr lang="cs-CZ" sz="2400" dirty="0" smtClean="0"/>
              <a:t>Informační systém datových schránek i centrální registr konverzí je typickou ukázkou zavedení systému veřejné kontroly do procesů elektronického úřadování</a:t>
            </a:r>
            <a:r>
              <a:rPr lang="cs-CZ" sz="2400" dirty="0" smtClean="0"/>
              <a:t>.</a:t>
            </a:r>
          </a:p>
          <a:p>
            <a:pPr lvl="0">
              <a:spcBef>
                <a:spcPct val="0"/>
              </a:spcBef>
              <a:defRPr/>
            </a:pPr>
            <a:endParaRPr lang="cs-CZ" sz="2400" b="1" dirty="0" smtClean="0"/>
          </a:p>
          <a:p>
            <a:pPr lvl="0">
              <a:spcBef>
                <a:spcPct val="0"/>
              </a:spcBef>
              <a:defRPr/>
            </a:pPr>
            <a:r>
              <a:rPr lang="cs-CZ" sz="2400" b="1" dirty="0" smtClean="0"/>
              <a:t>Digitální </a:t>
            </a:r>
            <a:r>
              <a:rPr lang="cs-CZ" sz="2400" b="1" dirty="0" smtClean="0"/>
              <a:t>stopy:</a:t>
            </a:r>
          </a:p>
          <a:p>
            <a:pPr lvl="0">
              <a:spcBef>
                <a:spcPct val="0"/>
              </a:spcBef>
              <a:defRPr/>
            </a:pPr>
            <a:r>
              <a:rPr lang="cs-CZ" sz="2400" dirty="0" smtClean="0"/>
              <a:t>Zanechává dokument v digitální podobě po celou dobu svého životního cyklu v hojné míře. </a:t>
            </a:r>
            <a:endParaRPr lang="cs-CZ" sz="2400" dirty="0" smtClean="0"/>
          </a:p>
          <a:p>
            <a:pPr>
              <a:spcBef>
                <a:spcPct val="0"/>
              </a:spcBef>
              <a:defRPr/>
            </a:pPr>
            <a:endParaRPr lang="cs-CZ" sz="2400" b="1" dirty="0" smtClean="0"/>
          </a:p>
          <a:p>
            <a:pPr>
              <a:spcBef>
                <a:spcPct val="0"/>
              </a:spcBef>
              <a:defRPr/>
            </a:pPr>
            <a:r>
              <a:rPr lang="cs-CZ" sz="2400" b="1" dirty="0" smtClean="0"/>
              <a:t>„</a:t>
            </a:r>
            <a:r>
              <a:rPr lang="cs-CZ" sz="2400" b="1" dirty="0" smtClean="0"/>
              <a:t>Neprokáže-li se opak</a:t>
            </a:r>
            <a:r>
              <a:rPr lang="cs-CZ" sz="2400" b="1" dirty="0" smtClean="0"/>
              <a:t>…….“:</a:t>
            </a:r>
          </a:p>
          <a:p>
            <a:pPr>
              <a:spcBef>
                <a:spcPct val="0"/>
              </a:spcBef>
              <a:defRPr/>
            </a:pPr>
            <a:r>
              <a:rPr lang="cs-CZ" sz="2400" dirty="0" smtClean="0"/>
              <a:t>Ten, kdo by chtěl opak prokazovat, měl by k tomu zdrojů více než dost, v konečném důsledku lze konstatovat, že pozměňování dokumentů v digitální podobě je mnohem obtížnější než pozměňování dokumentů klasických. </a:t>
            </a:r>
            <a:endParaRPr lang="cs-CZ" sz="2400" b="1" dirty="0" smtClean="0"/>
          </a:p>
          <a:p>
            <a:pPr lvl="0">
              <a:spcBef>
                <a:spcPct val="0"/>
              </a:spcBef>
              <a:defRPr/>
            </a:pPr>
            <a:endParaRPr lang="cs-CZ" sz="2400" dirty="0" smtClean="0"/>
          </a:p>
          <a:p>
            <a:pPr lvl="0">
              <a:spcBef>
                <a:spcPct val="0"/>
              </a:spcBef>
              <a:defRPr/>
            </a:pPr>
            <a:endParaRPr lang="cs-CZ" sz="24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47500" lnSpcReduction="20000"/>
          </a:bodyPr>
          <a:lstStyle/>
          <a:p>
            <a:pPr lvl="0" algn="ctr">
              <a:spcBef>
                <a:spcPct val="0"/>
              </a:spcBef>
              <a:defRPr/>
            </a:pPr>
            <a:r>
              <a:rPr kumimoji="0" lang="cs-CZ" sz="7300" b="0" i="0" u="none" strike="noStrike" kern="1200" cap="none" spc="0" normalizeH="0" baseline="0" noProof="0" dirty="0" smtClean="0">
                <a:ln>
                  <a:noFill/>
                </a:ln>
                <a:solidFill>
                  <a:schemeClr val="tx1"/>
                </a:solidFill>
                <a:effectLst/>
                <a:uLnTx/>
                <a:uFillTx/>
                <a:latin typeface="+mj-lt"/>
                <a:ea typeface="+mj-ea"/>
                <a:cs typeface="+mj-cs"/>
              </a:rPr>
              <a:t>3</a:t>
            </a:r>
            <a:r>
              <a:rPr lang="cs-CZ" sz="7300" dirty="0" smtClean="0">
                <a:latin typeface="+mj-lt"/>
                <a:ea typeface="+mj-ea"/>
                <a:cs typeface="+mj-cs"/>
              </a:rPr>
              <a:t>. Stěžejní legislativní změny týkající se nakládání s dokumenty v nemateriální digitální podobě</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4400" b="1" dirty="0" smtClean="0"/>
              <a:t>Základní vymezení:</a:t>
            </a:r>
          </a:p>
          <a:p>
            <a:pPr lvl="0">
              <a:spcBef>
                <a:spcPct val="0"/>
              </a:spcBef>
              <a:defRPr/>
            </a:pPr>
            <a:r>
              <a:rPr lang="cs-CZ" sz="4400" dirty="0" smtClean="0"/>
              <a:t>- Zavedení bezpečného, důvěryhodného a právně průkazného přenosového kanálu (300/2008Sb.), </a:t>
            </a:r>
            <a:br>
              <a:rPr lang="cs-CZ" sz="4400" dirty="0" smtClean="0"/>
            </a:br>
            <a:r>
              <a:rPr lang="cs-CZ" sz="4400" dirty="0" smtClean="0"/>
              <a:t/>
            </a:r>
            <a:br>
              <a:rPr lang="cs-CZ" sz="4400" dirty="0" smtClean="0"/>
            </a:br>
            <a:r>
              <a:rPr lang="cs-CZ" sz="4400" dirty="0" smtClean="0"/>
              <a:t>- Konverze a převod dokumentů (300/2008Sb.), </a:t>
            </a:r>
            <a:br>
              <a:rPr lang="cs-CZ" sz="4400" dirty="0" smtClean="0"/>
            </a:br>
            <a:r>
              <a:rPr lang="cs-CZ" sz="4400" dirty="0" smtClean="0"/>
              <a:t/>
            </a:r>
            <a:br>
              <a:rPr lang="cs-CZ" sz="4400" dirty="0" smtClean="0"/>
            </a:br>
            <a:r>
              <a:rPr lang="cs-CZ" sz="4400" dirty="0" smtClean="0"/>
              <a:t>- Sjednocení požadavků na IS pracující s dokumenty (499/2004Sb.), </a:t>
            </a:r>
            <a:br>
              <a:rPr lang="cs-CZ" sz="4400" dirty="0" smtClean="0"/>
            </a:br>
            <a:r>
              <a:rPr lang="cs-CZ" sz="4400" dirty="0" smtClean="0"/>
              <a:t/>
            </a:r>
            <a:br>
              <a:rPr lang="cs-CZ" sz="4400" dirty="0" smtClean="0"/>
            </a:br>
            <a:r>
              <a:rPr lang="cs-CZ" sz="4400" dirty="0" smtClean="0"/>
              <a:t>- Právní domněnka pravosti dokumentů v digitální podobě (499/2004Sb.), </a:t>
            </a:r>
            <a:br>
              <a:rPr lang="cs-CZ" sz="4400" dirty="0" smtClean="0"/>
            </a:br>
            <a:r>
              <a:rPr lang="cs-CZ" sz="4400" dirty="0" smtClean="0"/>
              <a:t/>
            </a:r>
            <a:br>
              <a:rPr lang="cs-CZ" sz="4400" dirty="0" smtClean="0"/>
            </a:br>
            <a:r>
              <a:rPr lang="cs-CZ" sz="4400" dirty="0" smtClean="0"/>
              <a:t>- Sjednocení výstupních datových formátů (499/2004Sb.). </a:t>
            </a: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1266" name="Picture 2"/>
          <p:cNvPicPr>
            <a:picLocks noChangeAspect="1" noChangeArrowheads="1"/>
          </p:cNvPicPr>
          <p:nvPr/>
        </p:nvPicPr>
        <p:blipFill>
          <a:blip r:embed="rId3" cstate="print"/>
          <a:srcRect/>
          <a:stretch>
            <a:fillRect/>
          </a:stretch>
        </p:blipFill>
        <p:spPr bwMode="auto">
          <a:xfrm>
            <a:off x="7524328" y="2420888"/>
            <a:ext cx="1428750" cy="15525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32500" lnSpcReduction="20000"/>
          </a:bodyPr>
          <a:lstStyle/>
          <a:p>
            <a:pPr lvl="0" algn="ctr">
              <a:spcBef>
                <a:spcPct val="0"/>
              </a:spcBef>
              <a:defRPr/>
            </a:pPr>
            <a:r>
              <a:rPr kumimoji="0" lang="cs-CZ" sz="11100" b="0" i="0" u="none" strike="noStrike" kern="1200" cap="none" spc="0" normalizeH="0" baseline="0" noProof="0" dirty="0" smtClean="0">
                <a:ln>
                  <a:noFill/>
                </a:ln>
                <a:solidFill>
                  <a:schemeClr val="tx1"/>
                </a:solidFill>
                <a:effectLst/>
                <a:uLnTx/>
                <a:uFillTx/>
                <a:latin typeface="+mj-lt"/>
                <a:ea typeface="+mj-ea"/>
                <a:cs typeface="+mj-cs"/>
              </a:rPr>
              <a:t>3</a:t>
            </a:r>
            <a:r>
              <a:rPr lang="cs-CZ" sz="11100" dirty="0" smtClean="0">
                <a:latin typeface="+mj-lt"/>
                <a:ea typeface="+mj-ea"/>
                <a:cs typeface="+mj-cs"/>
              </a:rPr>
              <a:t>. Stěžejní legislativní změny týkající se nakládání s dokumenty v nemateriální digitální podobě</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6000" b="1" dirty="0" smtClean="0"/>
              <a:t>Novela archivní legislativy:</a:t>
            </a:r>
          </a:p>
          <a:p>
            <a:pPr lvl="0">
              <a:spcBef>
                <a:spcPct val="0"/>
              </a:spcBef>
              <a:buFontTx/>
              <a:buChar char="-"/>
              <a:defRPr/>
            </a:pPr>
            <a:r>
              <a:rPr lang="cs-CZ" sz="6000" dirty="0" smtClean="0"/>
              <a:t>Zákon </a:t>
            </a:r>
            <a:r>
              <a:rPr lang="cs-CZ" sz="6000" dirty="0" smtClean="0"/>
              <a:t>o archivnictví a spisové službě a o změně některých zákonů </a:t>
            </a:r>
            <a:br>
              <a:rPr lang="cs-CZ" sz="6000" dirty="0" smtClean="0"/>
            </a:br>
            <a:r>
              <a:rPr lang="cs-CZ" sz="6000" dirty="0" smtClean="0"/>
              <a:t>- </a:t>
            </a:r>
            <a:r>
              <a:rPr lang="cs-CZ" sz="6000" dirty="0" smtClean="0"/>
              <a:t>Vyhláška o podrobnostech výkonu spisové služby </a:t>
            </a:r>
            <a:br>
              <a:rPr lang="cs-CZ" sz="6000" dirty="0" smtClean="0"/>
            </a:br>
            <a:r>
              <a:rPr lang="cs-CZ" sz="6000" dirty="0" smtClean="0"/>
              <a:t>- </a:t>
            </a:r>
            <a:r>
              <a:rPr lang="cs-CZ" sz="6000" dirty="0" smtClean="0"/>
              <a:t>Národní standard pro elektronické systémy spisové služby </a:t>
            </a:r>
            <a:endParaRPr lang="cs-CZ" sz="6000" dirty="0" smtClean="0"/>
          </a:p>
          <a:p>
            <a:pPr>
              <a:spcBef>
                <a:spcPct val="0"/>
              </a:spcBef>
              <a:defRPr/>
            </a:pPr>
            <a:endParaRPr lang="cs-CZ" sz="6000" b="1" dirty="0" smtClean="0"/>
          </a:p>
          <a:p>
            <a:pPr>
              <a:spcBef>
                <a:spcPct val="0"/>
              </a:spcBef>
              <a:defRPr/>
            </a:pPr>
            <a:r>
              <a:rPr lang="cs-CZ" sz="6000" b="1" dirty="0" smtClean="0"/>
              <a:t>Evropský </a:t>
            </a:r>
            <a:r>
              <a:rPr lang="cs-CZ" sz="6000" b="1" dirty="0" smtClean="0"/>
              <a:t>standard MOREQ 2</a:t>
            </a:r>
          </a:p>
          <a:p>
            <a:pPr lvl="0">
              <a:spcBef>
                <a:spcPct val="0"/>
              </a:spcBef>
              <a:buFontTx/>
              <a:buChar char="-"/>
              <a:defRPr/>
            </a:pPr>
            <a:r>
              <a:rPr lang="cs-CZ" sz="6000" dirty="0" smtClean="0"/>
              <a:t> </a:t>
            </a:r>
            <a:r>
              <a:rPr lang="cs-CZ" sz="6000" dirty="0" smtClean="0"/>
              <a:t>Významné usnadnění implementace eGovernmentu v ČR a komunikace v rámci zemí EU, </a:t>
            </a:r>
            <a:br>
              <a:rPr lang="cs-CZ" sz="6000" dirty="0" smtClean="0"/>
            </a:br>
            <a:r>
              <a:rPr lang="cs-CZ" sz="6000" dirty="0" smtClean="0"/>
              <a:t>- </a:t>
            </a:r>
            <a:r>
              <a:rPr lang="cs-CZ" sz="6000" dirty="0" smtClean="0"/>
              <a:t>Přináší výčet standardizovaných </a:t>
            </a:r>
            <a:r>
              <a:rPr lang="cs-CZ" sz="6000" dirty="0" err="1" smtClean="0"/>
              <a:t>metadat</a:t>
            </a:r>
            <a:r>
              <a:rPr lang="cs-CZ" sz="6000" dirty="0" smtClean="0"/>
              <a:t> důležitých pro předávání dokumentů v digitální podobě a jejich následnou archivaci, </a:t>
            </a:r>
            <a:br>
              <a:rPr lang="cs-CZ" sz="6000" dirty="0" smtClean="0"/>
            </a:br>
            <a:r>
              <a:rPr lang="cs-CZ" sz="6000" dirty="0" smtClean="0"/>
              <a:t>- </a:t>
            </a:r>
            <a:r>
              <a:rPr lang="cs-CZ" sz="6000" dirty="0" smtClean="0"/>
              <a:t>Má zaručit, že systémy, které jsou s ním v souladu, jsou v celé EU na stejné úrovni. </a:t>
            </a:r>
            <a:endParaRPr kumimoji="0" lang="cs-CZ" sz="60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026" name="Picture 2"/>
          <p:cNvPicPr>
            <a:picLocks noChangeAspect="1" noChangeArrowheads="1"/>
          </p:cNvPicPr>
          <p:nvPr/>
        </p:nvPicPr>
        <p:blipFill>
          <a:blip r:embed="rId3" cstate="print"/>
          <a:srcRect/>
          <a:stretch>
            <a:fillRect/>
          </a:stretch>
        </p:blipFill>
        <p:spPr bwMode="auto">
          <a:xfrm>
            <a:off x="3347864" y="5661248"/>
            <a:ext cx="2675374" cy="100811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40000" lnSpcReduction="20000"/>
          </a:bodyPr>
          <a:lstStyle/>
          <a:p>
            <a:pPr lvl="0" algn="ctr">
              <a:spcBef>
                <a:spcPct val="0"/>
              </a:spcBef>
              <a:defRPr/>
            </a:pPr>
            <a:r>
              <a:rPr kumimoji="0" lang="cs-CZ" sz="11100" b="0" i="0" u="none" strike="noStrike" kern="1200" cap="none" spc="0" normalizeH="0" baseline="0" noProof="0" dirty="0" smtClean="0">
                <a:ln>
                  <a:noFill/>
                </a:ln>
                <a:solidFill>
                  <a:schemeClr val="tx1"/>
                </a:solidFill>
                <a:effectLst/>
                <a:uLnTx/>
                <a:uFillTx/>
                <a:latin typeface="+mj-lt"/>
                <a:ea typeface="+mj-ea"/>
                <a:cs typeface="+mj-cs"/>
              </a:rPr>
              <a:t>3</a:t>
            </a:r>
            <a:r>
              <a:rPr lang="cs-CZ" sz="11100" dirty="0" smtClean="0">
                <a:latin typeface="+mj-lt"/>
                <a:ea typeface="+mj-ea"/>
                <a:cs typeface="+mj-cs"/>
              </a:rPr>
              <a:t>. Stěžejní legislativní změny týkající se nakládání s dokumenty v nemateriální digitální podobě</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6000" b="1" dirty="0" smtClean="0"/>
              <a:t>Národní standard:</a:t>
            </a:r>
            <a:endParaRPr lang="cs-CZ" sz="6000" b="1" dirty="0" smtClean="0"/>
          </a:p>
          <a:p>
            <a:pPr lvl="0">
              <a:spcBef>
                <a:spcPct val="0"/>
              </a:spcBef>
              <a:buFontTx/>
              <a:buChar char="-"/>
              <a:defRPr/>
            </a:pPr>
            <a:r>
              <a:rPr lang="cs-CZ" sz="6000" dirty="0" smtClean="0"/>
              <a:t> </a:t>
            </a:r>
            <a:r>
              <a:rPr lang="cs-CZ" sz="6000" dirty="0" smtClean="0"/>
              <a:t>Vychází z evropského standardu</a:t>
            </a:r>
          </a:p>
          <a:p>
            <a:pPr lvl="0">
              <a:spcBef>
                <a:spcPct val="0"/>
              </a:spcBef>
              <a:buFontTx/>
              <a:buChar char="-"/>
              <a:defRPr/>
            </a:pPr>
            <a:r>
              <a:rPr lang="cs-CZ" sz="6000" dirty="0" smtClean="0"/>
              <a:t> </a:t>
            </a:r>
            <a:r>
              <a:rPr lang="cs-CZ" sz="6000" dirty="0" smtClean="0"/>
              <a:t>Zmocnění o jeho vydání v novele zákona</a:t>
            </a:r>
          </a:p>
          <a:p>
            <a:pPr lvl="0">
              <a:spcBef>
                <a:spcPct val="0"/>
              </a:spcBef>
              <a:buFontTx/>
              <a:buChar char="-"/>
              <a:defRPr/>
            </a:pPr>
            <a:r>
              <a:rPr lang="cs-CZ" sz="6000" dirty="0" smtClean="0"/>
              <a:t> </a:t>
            </a:r>
            <a:r>
              <a:rPr lang="cs-CZ" sz="6000" dirty="0" smtClean="0"/>
              <a:t>Vydává MV ve svém věstníku</a:t>
            </a:r>
          </a:p>
          <a:p>
            <a:pPr lvl="0">
              <a:spcBef>
                <a:spcPct val="0"/>
              </a:spcBef>
              <a:buFontTx/>
              <a:buChar char="-"/>
              <a:defRPr/>
            </a:pPr>
            <a:r>
              <a:rPr lang="cs-CZ" sz="6000" dirty="0" smtClean="0"/>
              <a:t> </a:t>
            </a:r>
            <a:r>
              <a:rPr lang="cs-CZ" sz="6000" dirty="0" smtClean="0"/>
              <a:t>Jeho přílohou je též </a:t>
            </a:r>
            <a:r>
              <a:rPr lang="cs-CZ" sz="6000" dirty="0" err="1" smtClean="0"/>
              <a:t>metadatový</a:t>
            </a:r>
            <a:r>
              <a:rPr lang="cs-CZ" sz="6000" dirty="0" smtClean="0"/>
              <a:t> model, který nám stanovuje potřebná </a:t>
            </a:r>
            <a:r>
              <a:rPr lang="cs-CZ" sz="6000" dirty="0" err="1" smtClean="0"/>
              <a:t>metadata</a:t>
            </a:r>
            <a:r>
              <a:rPr lang="cs-CZ" sz="6000" dirty="0" smtClean="0"/>
              <a:t> pro dlouhodobé a důvěryhodné ukládání dokumentů v digitální (elektronické) podobě</a:t>
            </a:r>
            <a:endParaRPr lang="cs-CZ" sz="6000" b="1" dirty="0" smtClean="0"/>
          </a:p>
          <a:p>
            <a:pPr>
              <a:spcBef>
                <a:spcPct val="0"/>
              </a:spcBef>
              <a:defRPr/>
            </a:pPr>
            <a:r>
              <a:rPr lang="cs-CZ" sz="6000" b="1" dirty="0" smtClean="0"/>
              <a:t>Sjednocení základních formátů</a:t>
            </a:r>
          </a:p>
          <a:p>
            <a:pPr lvl="0">
              <a:spcBef>
                <a:spcPct val="0"/>
              </a:spcBef>
              <a:buFontTx/>
              <a:buChar char="-"/>
              <a:defRPr/>
            </a:pPr>
            <a:r>
              <a:rPr lang="cs-CZ" sz="6000" dirty="0" smtClean="0"/>
              <a:t> Vyhláška o podrobnostech výkonu spisové služby 191/2009 Sb. § 20 vymezuje Výstupní datové formáty</a:t>
            </a:r>
            <a:endParaRPr kumimoji="0" lang="cs-CZ" sz="6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250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a:t>
            </a:r>
            <a:r>
              <a:rPr lang="cs-CZ" sz="14400" dirty="0" smtClean="0">
                <a:latin typeface="+mj-lt"/>
                <a:ea typeface="+mj-ea"/>
                <a:cs typeface="+mj-cs"/>
              </a:rPr>
              <a:t>formáty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6000" b="1" dirty="0" smtClean="0"/>
              <a:t>Výstupní datové </a:t>
            </a:r>
            <a:r>
              <a:rPr lang="cs-CZ" sz="6000" b="1" dirty="0" smtClean="0"/>
              <a:t>formáty:</a:t>
            </a:r>
            <a:endParaRPr lang="cs-CZ" sz="6000" b="1" dirty="0" smtClean="0"/>
          </a:p>
          <a:p>
            <a:pPr lvl="0">
              <a:spcBef>
                <a:spcPct val="0"/>
              </a:spcBef>
              <a:defRPr/>
            </a:pPr>
            <a:r>
              <a:rPr lang="cs-CZ" sz="6000" dirty="0" smtClean="0"/>
              <a:t>Výstupním datovým formátem dokumentů uvedených v odstavcích 2 až 5 se rozumí formáty stanovené v těchto odstavcích pro:</a:t>
            </a:r>
          </a:p>
          <a:p>
            <a:pPr lvl="0">
              <a:spcBef>
                <a:spcPct val="0"/>
              </a:spcBef>
              <a:buFontTx/>
              <a:buChar char="-"/>
              <a:defRPr/>
            </a:pPr>
            <a:endParaRPr lang="cs-CZ" sz="6000" dirty="0" smtClean="0"/>
          </a:p>
          <a:p>
            <a:pPr lvl="0">
              <a:spcBef>
                <a:spcPct val="0"/>
              </a:spcBef>
              <a:defRPr/>
            </a:pPr>
            <a:r>
              <a:rPr lang="cs-CZ" sz="6000" dirty="0" smtClean="0"/>
              <a:t>a) formát </a:t>
            </a:r>
            <a:r>
              <a:rPr lang="cs-CZ" sz="6000" dirty="0" smtClean="0"/>
              <a:t>výstupu z elektronického systému spisové služby,</a:t>
            </a:r>
          </a:p>
          <a:p>
            <a:pPr lvl="0">
              <a:spcBef>
                <a:spcPct val="0"/>
              </a:spcBef>
              <a:defRPr/>
            </a:pPr>
            <a:r>
              <a:rPr lang="cs-CZ" sz="6000" dirty="0" smtClean="0"/>
              <a:t>Dokument </a:t>
            </a:r>
            <a:r>
              <a:rPr lang="cs-CZ" sz="6000" dirty="0" smtClean="0"/>
              <a:t>se převede do výstupního datového formátu v okamžiku vyhotovení, před jeho opatřením náležitostmi originálu, například použitím elektronických prostředků pro aprobaci dokumentů v digitální podobě (obdobně jako listinný dokument, který se vyhotovuje vytištěním na papír a následným podepsáním oprávněnou osobou, popřípadě opatřením otiskem úředního razítka).</a:t>
            </a:r>
          </a:p>
          <a:p>
            <a:pPr lvl="0">
              <a:spcBef>
                <a:spcPct val="0"/>
              </a:spcBef>
              <a:buFontTx/>
              <a:buChar char="-"/>
              <a:defRPr/>
            </a:pPr>
            <a:endParaRPr lang="cs-CZ" sz="6000" dirty="0" smtClean="0"/>
          </a:p>
          <a:p>
            <a:pPr lvl="0">
              <a:spcBef>
                <a:spcPct val="0"/>
              </a:spcBef>
              <a:defRPr/>
            </a:pPr>
            <a:r>
              <a:rPr lang="cs-CZ" sz="6000" dirty="0" smtClean="0"/>
              <a:t>b) formát dokumentu ukládaného v elektronické spisovně, která je součástí elektronického systému spisové služby,</a:t>
            </a:r>
          </a:p>
          <a:p>
            <a:pPr lvl="0">
              <a:spcBef>
                <a:spcPct val="0"/>
              </a:spcBef>
              <a:defRPr/>
            </a:pPr>
            <a:r>
              <a:rPr lang="cs-CZ" sz="6000" dirty="0" smtClean="0"/>
              <a:t>Po vyřízení a uzavření spisu, před jeho uložením do elektronické spisovny, se do výstupního datového formátu převedou všechny dokumenty ukládané samostatně nebo ve spisu, které do něho předtím nebyly převedeny. Po uložení do elektronické spisovny se dokument ukládá v nezměněné podobě a neopatřuje se pro doložení fikce právní pravosti dalšími elektronickými prostředky (opakovaně se nepodepisuje ani neopatřuje dalším razítkem).</a:t>
            </a:r>
          </a:p>
          <a:p>
            <a:pPr lvl="0">
              <a:spcBef>
                <a:spcPct val="0"/>
              </a:spcBef>
              <a:buFontTx/>
              <a:buChar char="-"/>
              <a:defRPr/>
            </a:pPr>
            <a:endParaRPr lang="cs-CZ" sz="6000" dirty="0" smtClean="0"/>
          </a:p>
          <a:p>
            <a:pPr lvl="0">
              <a:spcBef>
                <a:spcPct val="0"/>
              </a:spcBef>
              <a:defRPr/>
            </a:pPr>
            <a:r>
              <a:rPr lang="cs-CZ" sz="6000" dirty="0" smtClean="0"/>
              <a:t>c) formát pro předávání do digitálního archivu.</a:t>
            </a:r>
          </a:p>
          <a:p>
            <a:pPr lvl="0">
              <a:spcBef>
                <a:spcPct val="0"/>
              </a:spcBef>
              <a:defRPr/>
            </a:pPr>
            <a:r>
              <a:rPr lang="cs-CZ" sz="6000" dirty="0" smtClean="0"/>
              <a:t>Výstupní datové formáty podle § 20 odst. 2 až 5 této vyhlášky jsou též povinnými formáty pro předávání dokumentů do digitálního archivu, které byly vybrány ve skartačním řízení nebo mimo skartačního řízení k trvalému uložení.</a:t>
            </a:r>
            <a:endParaRPr kumimoji="0" lang="cs-CZ" sz="60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2292" name="Picture 4"/>
          <p:cNvPicPr>
            <a:picLocks noChangeAspect="1" noChangeArrowheads="1"/>
          </p:cNvPicPr>
          <p:nvPr/>
        </p:nvPicPr>
        <p:blipFill>
          <a:blip r:embed="rId3" cstate="print"/>
          <a:srcRect/>
          <a:stretch>
            <a:fillRect/>
          </a:stretch>
        </p:blipFill>
        <p:spPr bwMode="auto">
          <a:xfrm>
            <a:off x="7164288" y="980728"/>
            <a:ext cx="952500" cy="7143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42910" y="857232"/>
            <a:ext cx="7772400" cy="5286412"/>
          </a:xfrm>
        </p:spPr>
        <p:txBody>
          <a:bodyPr/>
          <a:lstStyle/>
          <a:p>
            <a:r>
              <a:rPr lang="cs-CZ" dirty="0" smtClean="0"/>
              <a:t>Plán </a:t>
            </a:r>
            <a:r>
              <a:rPr lang="cs-CZ" dirty="0" smtClean="0"/>
              <a:t>školení</a:t>
            </a:r>
            <a:r>
              <a:rPr lang="cs-CZ" dirty="0" smtClean="0"/>
              <a:t>:</a:t>
            </a:r>
            <a:br>
              <a:rPr lang="cs-CZ" dirty="0" smtClean="0"/>
            </a:br>
            <a:r>
              <a:rPr lang="cs-CZ" dirty="0" smtClean="0"/>
              <a:t/>
            </a:r>
            <a:br>
              <a:rPr lang="cs-CZ" dirty="0" smtClean="0"/>
            </a:br>
            <a:r>
              <a:rPr lang="cs-CZ" sz="2800" dirty="0">
                <a:latin typeface="+mn-lt"/>
              </a:rPr>
              <a:t/>
            </a:r>
            <a:br>
              <a:rPr lang="cs-CZ" sz="2800" dirty="0">
                <a:latin typeface="+mn-lt"/>
              </a:rPr>
            </a:br>
            <a:r>
              <a:rPr lang="cs-CZ" sz="2800" dirty="0" smtClean="0">
                <a:latin typeface="+mn-lt"/>
              </a:rPr>
              <a:t>1. Úvodní informace</a:t>
            </a:r>
            <a:br>
              <a:rPr lang="cs-CZ" sz="2800" dirty="0" smtClean="0">
                <a:latin typeface="+mn-lt"/>
              </a:rPr>
            </a:br>
            <a:r>
              <a:rPr lang="cs-CZ" sz="2800" dirty="0" smtClean="0">
                <a:latin typeface="+mn-lt"/>
              </a:rPr>
              <a:t>2. </a:t>
            </a:r>
            <a:r>
              <a:rPr lang="cs-CZ" sz="2800" dirty="0" smtClean="0">
                <a:latin typeface="+mn-lt"/>
              </a:rPr>
              <a:t>Dokumenty a jejich vlastnosti</a:t>
            </a:r>
            <a:r>
              <a:rPr lang="cs-CZ" sz="2800" dirty="0" smtClean="0">
                <a:latin typeface="+mn-lt"/>
              </a:rPr>
              <a:t/>
            </a:r>
            <a:br>
              <a:rPr lang="cs-CZ" sz="2800" dirty="0" smtClean="0">
                <a:latin typeface="+mn-lt"/>
              </a:rPr>
            </a:br>
            <a:r>
              <a:rPr lang="cs-CZ" sz="2800" dirty="0" smtClean="0">
                <a:latin typeface="+mn-lt"/>
              </a:rPr>
              <a:t>3. </a:t>
            </a:r>
            <a:r>
              <a:rPr lang="cs-CZ" sz="2800" dirty="0" smtClean="0">
                <a:latin typeface="+mn-lt"/>
              </a:rPr>
              <a:t>Legislativní změny týkající se dokumentů</a:t>
            </a:r>
            <a:r>
              <a:rPr lang="cs-CZ" sz="2800" dirty="0" smtClean="0">
                <a:latin typeface="+mn-lt"/>
              </a:rPr>
              <a:t/>
            </a:r>
            <a:br>
              <a:rPr lang="cs-CZ" sz="2800" dirty="0" smtClean="0">
                <a:latin typeface="+mn-lt"/>
              </a:rPr>
            </a:br>
            <a:r>
              <a:rPr lang="cs-CZ" sz="2800" dirty="0" smtClean="0">
                <a:latin typeface="+mn-lt"/>
              </a:rPr>
              <a:t>4. </a:t>
            </a:r>
            <a:r>
              <a:rPr lang="cs-CZ" sz="2800" dirty="0" smtClean="0">
                <a:latin typeface="+mn-lt"/>
              </a:rPr>
              <a:t>Základní formáty</a:t>
            </a:r>
            <a:r>
              <a:rPr lang="cs-CZ" sz="2800" dirty="0" smtClean="0">
                <a:latin typeface="+mn-lt"/>
              </a:rPr>
              <a:t/>
            </a:r>
            <a:br>
              <a:rPr lang="cs-CZ" sz="2800" dirty="0" smtClean="0">
                <a:latin typeface="+mn-lt"/>
              </a:rPr>
            </a:br>
            <a:r>
              <a:rPr lang="cs-CZ" sz="2800" dirty="0" smtClean="0">
                <a:latin typeface="+mn-lt"/>
              </a:rPr>
              <a:t>5. </a:t>
            </a:r>
            <a:r>
              <a:rPr lang="cs-CZ" sz="2800" dirty="0" smtClean="0">
                <a:latin typeface="+mn-lt"/>
              </a:rPr>
              <a:t>Konverze, převod a jiná konverze</a:t>
            </a:r>
            <a:r>
              <a:rPr lang="cs-CZ" sz="2800" dirty="0" smtClean="0">
                <a:latin typeface="+mn-lt"/>
              </a:rPr>
              <a:t/>
            </a:r>
            <a:br>
              <a:rPr lang="cs-CZ" sz="2800" dirty="0" smtClean="0">
                <a:latin typeface="+mn-lt"/>
              </a:rPr>
            </a:br>
            <a:r>
              <a:rPr lang="cs-CZ" sz="2800" dirty="0" smtClean="0">
                <a:latin typeface="+mn-lt"/>
              </a:rPr>
              <a:t>6. Závěrečná rekapitulace + </a:t>
            </a:r>
            <a:r>
              <a:rPr lang="cs-CZ" sz="2800" dirty="0" smtClean="0">
                <a:latin typeface="+mn-lt"/>
              </a:rPr>
              <a:t>test?</a:t>
            </a:r>
            <a:br>
              <a:rPr lang="cs-CZ" sz="2800" dirty="0" smtClean="0">
                <a:latin typeface="+mn-lt"/>
              </a:rPr>
            </a:br>
            <a:r>
              <a:rPr lang="cs-CZ" sz="2800" dirty="0" smtClean="0">
                <a:latin typeface="+mn-lt"/>
              </a:rPr>
              <a:t>7. </a:t>
            </a:r>
            <a:r>
              <a:rPr lang="cs-CZ" sz="2800" smtClean="0">
                <a:latin typeface="+mn-lt"/>
              </a:rPr>
              <a:t>Online </a:t>
            </a:r>
            <a:r>
              <a:rPr lang="cs-CZ" sz="2800" dirty="0" smtClean="0">
                <a:latin typeface="+mn-lt"/>
              </a:rPr>
              <a:t>služby ???</a:t>
            </a:r>
            <a:endParaRPr lang="cs-CZ" dirty="0"/>
          </a:p>
        </p:txBody>
      </p:sp>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pic>
        <p:nvPicPr>
          <p:cNvPr id="15362" name="Picture 2"/>
          <p:cNvPicPr>
            <a:picLocks noChangeAspect="1" noChangeArrowheads="1"/>
          </p:cNvPicPr>
          <p:nvPr/>
        </p:nvPicPr>
        <p:blipFill>
          <a:blip r:embed="rId3" cstate="print"/>
          <a:srcRect/>
          <a:stretch>
            <a:fillRect/>
          </a:stretch>
        </p:blipFill>
        <p:spPr bwMode="auto">
          <a:xfrm>
            <a:off x="323528" y="764704"/>
            <a:ext cx="2251137" cy="1500758"/>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250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formáty </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9600" b="1" dirty="0" smtClean="0"/>
              <a:t>Formát Portable </a:t>
            </a:r>
            <a:r>
              <a:rPr lang="cs-CZ" sz="9600" b="1" dirty="0" err="1" smtClean="0"/>
              <a:t>Document</a:t>
            </a:r>
            <a:r>
              <a:rPr lang="cs-CZ" sz="9600" b="1" dirty="0" smtClean="0"/>
              <a:t> </a:t>
            </a:r>
            <a:r>
              <a:rPr lang="cs-CZ" sz="9600" b="1" dirty="0" err="1" smtClean="0"/>
              <a:t>Format</a:t>
            </a:r>
            <a:r>
              <a:rPr lang="cs-CZ" sz="9600" b="1" dirty="0" smtClean="0"/>
              <a:t>/Archive:</a:t>
            </a:r>
            <a:endParaRPr lang="cs-CZ" sz="9600" b="1" dirty="0" smtClean="0"/>
          </a:p>
          <a:p>
            <a:pPr lvl="0">
              <a:spcBef>
                <a:spcPct val="0"/>
              </a:spcBef>
              <a:defRPr/>
            </a:pPr>
            <a:endParaRPr lang="cs-CZ" sz="6000" dirty="0" smtClean="0"/>
          </a:p>
          <a:p>
            <a:pPr lvl="0">
              <a:spcBef>
                <a:spcPct val="0"/>
              </a:spcBef>
              <a:defRPr/>
            </a:pPr>
            <a:r>
              <a:rPr lang="cs-CZ" sz="6000" dirty="0" smtClean="0"/>
              <a:t>Formát </a:t>
            </a:r>
            <a:r>
              <a:rPr lang="cs-CZ" sz="6000" dirty="0" smtClean="0"/>
              <a:t>Portable </a:t>
            </a:r>
            <a:r>
              <a:rPr lang="cs-CZ" sz="6000" dirty="0" err="1" smtClean="0"/>
              <a:t>Document</a:t>
            </a:r>
            <a:r>
              <a:rPr lang="cs-CZ" sz="6000" dirty="0" smtClean="0"/>
              <a:t> </a:t>
            </a:r>
            <a:r>
              <a:rPr lang="cs-CZ" sz="6000" dirty="0" err="1" smtClean="0"/>
              <a:t>Format</a:t>
            </a:r>
            <a:r>
              <a:rPr lang="cs-CZ" sz="6000" dirty="0" smtClean="0"/>
              <a:t>/Archive (PDF/A, ISO 19005) se použije jako výstupní datový formát statických textových dokumentů a statických kombinovaných textových a obrazových dokumentů.</a:t>
            </a:r>
          </a:p>
          <a:p>
            <a:pPr lvl="0">
              <a:spcBef>
                <a:spcPct val="0"/>
              </a:spcBef>
              <a:defRPr/>
            </a:pPr>
            <a:endParaRPr lang="cs-CZ" sz="6000" dirty="0" smtClean="0"/>
          </a:p>
          <a:p>
            <a:pPr lvl="0">
              <a:spcBef>
                <a:spcPct val="0"/>
              </a:spcBef>
              <a:defRPr/>
            </a:pPr>
            <a:r>
              <a:rPr lang="cs-CZ" sz="6000" dirty="0" smtClean="0"/>
              <a:t>Formát PDF/A označuje formu uložení informací v daném souboru, nikoli verzi specifikace PDF, jako je například PDF v. 1.4 nebo PDF v. 1.7. Formát PDF/A je soubor uzpůsobený tak, aby byl nezávislý na použitém hardwaru a softwaru, takže lze předpokládat značný časový interval, po který bude možné k informacím neseným v dokumentu přistupovat.</a:t>
            </a:r>
          </a:p>
          <a:p>
            <a:pPr lvl="0">
              <a:spcBef>
                <a:spcPct val="0"/>
              </a:spcBef>
              <a:defRPr/>
            </a:pPr>
            <a:endParaRPr lang="cs-CZ" sz="6000" dirty="0" smtClean="0"/>
          </a:p>
          <a:p>
            <a:pPr lvl="0">
              <a:spcBef>
                <a:spcPct val="0"/>
              </a:spcBef>
              <a:defRPr/>
            </a:pPr>
            <a:r>
              <a:rPr lang="cs-CZ" sz="6000" dirty="0" smtClean="0"/>
              <a:t>Povinností původce plynoucí z řady právních předpisů je i nutnost poskytnout takové informace, aby se s nimi mohla oprávněná osoba seznámit. Textové dokumenty ve formátu PDF/A se proto vždy musejí opatřit textovou vrstvou s vytěženým textem, která slouží pro informaci nejen pro osoby se zdravotním postižením jako pro příjemce těchto dokumentů, ale např. také pro fulltextové prohledávání dokumentu. Opatřování dokumentů v digitální podobě textovými informacemi, respektive opatřování dokumentu v digitální podobě principy přístupnosti zajistí ve většině případů bez zásahu uživatele elektronický systém spisové služby při generování dokumentů v PDF/A, nebo prostředky pro uložení a vytvoření PDF.</a:t>
            </a:r>
            <a:endParaRPr kumimoji="0" lang="cs-CZ" sz="60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4098" name="Picture 2"/>
          <p:cNvPicPr>
            <a:picLocks noChangeAspect="1" noChangeArrowheads="1"/>
          </p:cNvPicPr>
          <p:nvPr/>
        </p:nvPicPr>
        <p:blipFill>
          <a:blip r:embed="rId3" cstate="print"/>
          <a:srcRect/>
          <a:stretch>
            <a:fillRect/>
          </a:stretch>
        </p:blipFill>
        <p:spPr bwMode="auto">
          <a:xfrm>
            <a:off x="7164288" y="260648"/>
            <a:ext cx="1584176" cy="158417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250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a:t>
            </a:r>
            <a:r>
              <a:rPr lang="cs-CZ" sz="14400" dirty="0" smtClean="0">
                <a:latin typeface="+mj-lt"/>
                <a:ea typeface="+mj-ea"/>
                <a:cs typeface="+mj-cs"/>
              </a:rPr>
              <a:t>formáty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9600" b="1" dirty="0" smtClean="0"/>
              <a:t>Výstupní datové formáty statických obrazových </a:t>
            </a:r>
            <a:r>
              <a:rPr lang="cs-CZ" sz="9600" b="1" dirty="0" smtClean="0"/>
              <a:t>dokumentů:</a:t>
            </a:r>
            <a:endParaRPr lang="cs-CZ" sz="9600" b="1" dirty="0" smtClean="0"/>
          </a:p>
          <a:p>
            <a:pPr lvl="0">
              <a:spcBef>
                <a:spcPct val="0"/>
              </a:spcBef>
              <a:defRPr/>
            </a:pPr>
            <a:endParaRPr lang="cs-CZ" sz="6000" dirty="0" smtClean="0"/>
          </a:p>
          <a:p>
            <a:pPr lvl="0">
              <a:spcBef>
                <a:spcPct val="0"/>
              </a:spcBef>
              <a:defRPr/>
            </a:pPr>
            <a:r>
              <a:rPr lang="cs-CZ" sz="8000" dirty="0" smtClean="0"/>
              <a:t>Jako výstupní datové formáty statických obrazových dokumentů se použijí:</a:t>
            </a:r>
          </a:p>
          <a:p>
            <a:pPr lvl="0">
              <a:spcBef>
                <a:spcPct val="0"/>
              </a:spcBef>
              <a:defRPr/>
            </a:pPr>
            <a:endParaRPr lang="cs-CZ" sz="8000" dirty="0" smtClean="0"/>
          </a:p>
          <a:p>
            <a:pPr lvl="0">
              <a:spcBef>
                <a:spcPct val="0"/>
              </a:spcBef>
              <a:defRPr/>
            </a:pPr>
            <a:r>
              <a:rPr lang="cs-CZ" sz="8000" dirty="0" smtClean="0"/>
              <a:t>a) formát Portable Network </a:t>
            </a:r>
            <a:r>
              <a:rPr lang="cs-CZ" sz="8000" dirty="0" err="1" smtClean="0"/>
              <a:t>Graphics</a:t>
            </a:r>
            <a:r>
              <a:rPr lang="cs-CZ" sz="8000" dirty="0" smtClean="0"/>
              <a:t> (PNG, ISO/IEC 15948),</a:t>
            </a:r>
          </a:p>
          <a:p>
            <a:pPr lvl="0">
              <a:spcBef>
                <a:spcPct val="0"/>
              </a:spcBef>
              <a:defRPr/>
            </a:pPr>
            <a:r>
              <a:rPr lang="cs-CZ" sz="8000" dirty="0" smtClean="0"/>
              <a:t>b) formát </a:t>
            </a:r>
            <a:r>
              <a:rPr lang="cs-CZ" sz="8000" dirty="0" err="1" smtClean="0"/>
              <a:t>Tagged</a:t>
            </a:r>
            <a:r>
              <a:rPr lang="cs-CZ" sz="8000" dirty="0" smtClean="0"/>
              <a:t> Image </a:t>
            </a:r>
            <a:r>
              <a:rPr lang="cs-CZ" sz="8000" dirty="0" err="1" smtClean="0"/>
              <a:t>File</a:t>
            </a:r>
            <a:r>
              <a:rPr lang="cs-CZ" sz="8000" dirty="0" smtClean="0"/>
              <a:t> </a:t>
            </a:r>
            <a:r>
              <a:rPr lang="cs-CZ" sz="8000" dirty="0" err="1" smtClean="0"/>
              <a:t>Format</a:t>
            </a:r>
            <a:r>
              <a:rPr lang="cs-CZ" sz="8000" dirty="0" smtClean="0"/>
              <a:t> (TIFF, revize 6 - nekomprimovaný), nebo</a:t>
            </a:r>
          </a:p>
          <a:p>
            <a:pPr lvl="0">
              <a:spcBef>
                <a:spcPct val="0"/>
              </a:spcBef>
              <a:defRPr/>
            </a:pPr>
            <a:r>
              <a:rPr lang="cs-CZ" sz="8000" dirty="0" smtClean="0"/>
              <a:t>c) formát JPEG </a:t>
            </a:r>
            <a:r>
              <a:rPr lang="cs-CZ" sz="8000" dirty="0" err="1" smtClean="0"/>
              <a:t>File</a:t>
            </a:r>
            <a:r>
              <a:rPr lang="cs-CZ" sz="8000" dirty="0" smtClean="0"/>
              <a:t> </a:t>
            </a:r>
            <a:r>
              <a:rPr lang="cs-CZ" sz="8000" dirty="0" err="1" smtClean="0"/>
              <a:t>Interchange</a:t>
            </a:r>
            <a:r>
              <a:rPr lang="cs-CZ" sz="8000" dirty="0" smtClean="0"/>
              <a:t> </a:t>
            </a:r>
            <a:r>
              <a:rPr lang="cs-CZ" sz="8000" dirty="0" err="1" smtClean="0"/>
              <a:t>Format</a:t>
            </a:r>
            <a:r>
              <a:rPr lang="cs-CZ" sz="8000" dirty="0" smtClean="0"/>
              <a:t> (JPEG/JFIF, ISO/IEC 10918).</a:t>
            </a:r>
          </a:p>
          <a:p>
            <a:pPr lvl="0">
              <a:spcBef>
                <a:spcPct val="0"/>
              </a:spcBef>
              <a:defRPr/>
            </a:pPr>
            <a:endParaRPr lang="cs-CZ" sz="8000" dirty="0" smtClean="0"/>
          </a:p>
          <a:p>
            <a:pPr lvl="0">
              <a:spcBef>
                <a:spcPct val="0"/>
              </a:spcBef>
              <a:defRPr/>
            </a:pPr>
            <a:r>
              <a:rPr lang="cs-CZ" sz="8000" dirty="0" smtClean="0"/>
              <a:t>Uvedené výstupní datové formáty mají své klady i zápory. Každý se hodí pro jiný typ statických obrazových dokumentů. Jejich společnou vlastností je jejich veřejný popis a tudíž nezávislost na čase a platformě. Pokud se musí takový dokument opatřit zaručeným elektronickým podpisem, učiní se tak přiložením odděleného digitálního podpisu v samostatném souboru tak, aby název souboru byl shodný (mimo povinnou extenzi souboru). Je to proto, že tyto formáty nemohou být podepsány rovnou do souboru dokumentu, neboť to neumožňuje jejich technická specifikace</a:t>
            </a:r>
            <a:r>
              <a:rPr lang="cs-CZ" sz="8000" dirty="0" smtClean="0"/>
              <a:t>.</a:t>
            </a:r>
          </a:p>
        </p:txBody>
      </p:sp>
      <p:pic>
        <p:nvPicPr>
          <p:cNvPr id="3074" name="Picture 2"/>
          <p:cNvPicPr>
            <a:picLocks noChangeAspect="1" noChangeArrowheads="1"/>
          </p:cNvPicPr>
          <p:nvPr/>
        </p:nvPicPr>
        <p:blipFill>
          <a:blip r:embed="rId3" cstate="print"/>
          <a:srcRect/>
          <a:stretch>
            <a:fillRect/>
          </a:stretch>
        </p:blipFill>
        <p:spPr bwMode="auto">
          <a:xfrm>
            <a:off x="7524328" y="260648"/>
            <a:ext cx="1152128" cy="115212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250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a:t>
            </a:r>
            <a:r>
              <a:rPr lang="cs-CZ" sz="14400" dirty="0" smtClean="0">
                <a:latin typeface="+mj-lt"/>
                <a:ea typeface="+mj-ea"/>
                <a:cs typeface="+mj-cs"/>
              </a:rPr>
              <a:t>formáty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9600" b="1" dirty="0" smtClean="0"/>
              <a:t>Výstupní datové formáty dynamických obrazových dokumentů :</a:t>
            </a:r>
          </a:p>
          <a:p>
            <a:pPr lvl="0">
              <a:spcBef>
                <a:spcPct val="0"/>
              </a:spcBef>
              <a:defRPr/>
            </a:pPr>
            <a:endParaRPr lang="cs-CZ" sz="6000" dirty="0" smtClean="0"/>
          </a:p>
          <a:p>
            <a:pPr lvl="0">
              <a:spcBef>
                <a:spcPct val="0"/>
              </a:spcBef>
              <a:defRPr/>
            </a:pPr>
            <a:r>
              <a:rPr lang="cs-CZ" sz="7200" dirty="0" smtClean="0"/>
              <a:t>Jako výstupní datové formáty dynamických obrazových dokumentů se použijí:</a:t>
            </a:r>
          </a:p>
          <a:p>
            <a:pPr lvl="0">
              <a:spcBef>
                <a:spcPct val="0"/>
              </a:spcBef>
              <a:defRPr/>
            </a:pPr>
            <a:endParaRPr lang="cs-CZ" sz="7200" dirty="0" smtClean="0"/>
          </a:p>
          <a:p>
            <a:pPr lvl="0">
              <a:spcBef>
                <a:spcPct val="0"/>
              </a:spcBef>
              <a:defRPr/>
            </a:pPr>
            <a:r>
              <a:rPr lang="cs-CZ" sz="7200" dirty="0" smtClean="0"/>
              <a:t>a) video programový nástroj pro komprimaci dat (</a:t>
            </a:r>
            <a:r>
              <a:rPr lang="cs-CZ" sz="7200" dirty="0" err="1" smtClean="0"/>
              <a:t>kodek</a:t>
            </a:r>
            <a:r>
              <a:rPr lang="cs-CZ" sz="7200" dirty="0" smtClean="0"/>
              <a:t>) </a:t>
            </a:r>
            <a:r>
              <a:rPr lang="cs-CZ" sz="7200" dirty="0" err="1" smtClean="0"/>
              <a:t>Moving</a:t>
            </a:r>
            <a:r>
              <a:rPr lang="cs-CZ" sz="7200" dirty="0" smtClean="0"/>
              <a:t> Picture </a:t>
            </a:r>
            <a:r>
              <a:rPr lang="cs-CZ" sz="7200" dirty="0" err="1" smtClean="0"/>
              <a:t>Experts</a:t>
            </a:r>
            <a:r>
              <a:rPr lang="cs-CZ" sz="7200" dirty="0" smtClean="0"/>
              <a:t> </a:t>
            </a:r>
            <a:r>
              <a:rPr lang="cs-CZ" sz="7200" dirty="0" err="1" smtClean="0"/>
              <a:t>Group</a:t>
            </a:r>
            <a:r>
              <a:rPr lang="cs-CZ" sz="7200" dirty="0" smtClean="0"/>
              <a:t> </a:t>
            </a:r>
            <a:r>
              <a:rPr lang="cs-CZ" sz="7200" dirty="0" err="1" smtClean="0"/>
              <a:t>Phase</a:t>
            </a:r>
            <a:r>
              <a:rPr lang="cs-CZ" sz="7200" dirty="0" smtClean="0"/>
              <a:t> 2 (MPEG-2, ISO/IEC 13818),</a:t>
            </a:r>
          </a:p>
          <a:p>
            <a:pPr lvl="0">
              <a:spcBef>
                <a:spcPct val="0"/>
              </a:spcBef>
              <a:defRPr/>
            </a:pPr>
            <a:r>
              <a:rPr lang="cs-CZ" sz="7200" dirty="0" smtClean="0"/>
              <a:t>b) video programový nástroj pro komprimaci dat (</a:t>
            </a:r>
            <a:r>
              <a:rPr lang="cs-CZ" sz="7200" dirty="0" err="1" smtClean="0"/>
              <a:t>kodek</a:t>
            </a:r>
            <a:r>
              <a:rPr lang="cs-CZ" sz="7200" dirty="0" smtClean="0"/>
              <a:t>) </a:t>
            </a:r>
            <a:r>
              <a:rPr lang="cs-CZ" sz="7200" dirty="0" err="1" smtClean="0"/>
              <a:t>Moving</a:t>
            </a:r>
            <a:r>
              <a:rPr lang="cs-CZ" sz="7200" dirty="0" smtClean="0"/>
              <a:t> Picture </a:t>
            </a:r>
            <a:r>
              <a:rPr lang="cs-CZ" sz="7200" dirty="0" err="1" smtClean="0"/>
              <a:t>Experts</a:t>
            </a:r>
            <a:r>
              <a:rPr lang="cs-CZ" sz="7200" dirty="0" smtClean="0"/>
              <a:t> </a:t>
            </a:r>
            <a:r>
              <a:rPr lang="cs-CZ" sz="7200" dirty="0" err="1" smtClean="0"/>
              <a:t>Group</a:t>
            </a:r>
            <a:r>
              <a:rPr lang="cs-CZ" sz="7200" dirty="0" smtClean="0"/>
              <a:t> </a:t>
            </a:r>
            <a:r>
              <a:rPr lang="cs-CZ" sz="7200" dirty="0" err="1" smtClean="0"/>
              <a:t>Phase</a:t>
            </a:r>
            <a:r>
              <a:rPr lang="cs-CZ" sz="7200" dirty="0" smtClean="0"/>
              <a:t> 1 (MPEG-1, ISO/IEC 11172), nebo</a:t>
            </a:r>
          </a:p>
          <a:p>
            <a:pPr lvl="0">
              <a:spcBef>
                <a:spcPct val="0"/>
              </a:spcBef>
              <a:defRPr/>
            </a:pPr>
            <a:r>
              <a:rPr lang="cs-CZ" sz="7200" dirty="0" smtClean="0"/>
              <a:t>c) formát </a:t>
            </a:r>
            <a:r>
              <a:rPr lang="cs-CZ" sz="7200" dirty="0" err="1" smtClean="0"/>
              <a:t>Graphics</a:t>
            </a:r>
            <a:r>
              <a:rPr lang="cs-CZ" sz="7200" dirty="0" smtClean="0"/>
              <a:t> </a:t>
            </a:r>
            <a:r>
              <a:rPr lang="cs-CZ" sz="7200" dirty="0" err="1" smtClean="0"/>
              <a:t>Interchange</a:t>
            </a:r>
            <a:r>
              <a:rPr lang="cs-CZ" sz="7200" dirty="0" smtClean="0"/>
              <a:t> </a:t>
            </a:r>
            <a:r>
              <a:rPr lang="cs-CZ" sz="7200" dirty="0" err="1" smtClean="0"/>
              <a:t>Format</a:t>
            </a:r>
            <a:r>
              <a:rPr lang="cs-CZ" sz="7200" dirty="0" smtClean="0"/>
              <a:t> (GIF).</a:t>
            </a:r>
          </a:p>
          <a:p>
            <a:pPr lvl="0">
              <a:spcBef>
                <a:spcPct val="0"/>
              </a:spcBef>
              <a:defRPr/>
            </a:pPr>
            <a:endParaRPr lang="cs-CZ" sz="7200" dirty="0" smtClean="0"/>
          </a:p>
          <a:p>
            <a:pPr lvl="0">
              <a:spcBef>
                <a:spcPct val="0"/>
              </a:spcBef>
              <a:defRPr/>
            </a:pPr>
            <a:r>
              <a:rPr lang="cs-CZ" sz="7200" dirty="0" smtClean="0"/>
              <a:t>Uvedené výstupní datové formáty mají své klady i zápory. Každý se hodí pro jiný typ dynamických obrazových dokumentů. Jejich společnou vlastností je jejich veřejný popis a tudíž nezávislost na čase a platformě. Pokud se musí takový dokument opatřit zaručeným elektronickým podpisem, učiní se tak přiložením odděleného digitálního podpisu v samostatném souboru tak, aby název souboru byl shodný (mimo povinnou extenzi souboru). Je to proto, že tyto formáty nemohou být podepsány rovnou do souboru dokumentu, neboť to neumožňuje jejich technická specifikace.</a:t>
            </a:r>
            <a:endParaRPr lang="cs-CZ" sz="7200" dirty="0" smtClean="0"/>
          </a:p>
        </p:txBody>
      </p:sp>
      <p:pic>
        <p:nvPicPr>
          <p:cNvPr id="6" name="Picture 2"/>
          <p:cNvPicPr>
            <a:picLocks noChangeAspect="1" noChangeArrowheads="1"/>
          </p:cNvPicPr>
          <p:nvPr/>
        </p:nvPicPr>
        <p:blipFill>
          <a:blip r:embed="rId3" cstate="print"/>
          <a:srcRect/>
          <a:stretch>
            <a:fillRect/>
          </a:stretch>
        </p:blipFill>
        <p:spPr bwMode="auto">
          <a:xfrm>
            <a:off x="7092280" y="692696"/>
            <a:ext cx="1507232" cy="1507232"/>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250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a:t>
            </a:r>
            <a:r>
              <a:rPr lang="cs-CZ" sz="14400" dirty="0" smtClean="0">
                <a:latin typeface="+mj-lt"/>
                <a:ea typeface="+mj-ea"/>
                <a:cs typeface="+mj-cs"/>
              </a:rPr>
              <a:t>formáty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9600" b="1" dirty="0" smtClean="0"/>
              <a:t>Výstupní datové formáty zvukových dokumentů :</a:t>
            </a:r>
          </a:p>
          <a:p>
            <a:pPr lvl="0">
              <a:spcBef>
                <a:spcPct val="0"/>
              </a:spcBef>
              <a:defRPr/>
            </a:pPr>
            <a:endParaRPr lang="cs-CZ" sz="6000" dirty="0" smtClean="0"/>
          </a:p>
          <a:p>
            <a:pPr lvl="0">
              <a:spcBef>
                <a:spcPct val="0"/>
              </a:spcBef>
              <a:defRPr/>
            </a:pPr>
            <a:r>
              <a:rPr lang="cs-CZ" sz="7200" dirty="0" smtClean="0"/>
              <a:t>Jako výstupní datové formáty zvukových dokumentů se použijí:</a:t>
            </a:r>
          </a:p>
          <a:p>
            <a:pPr lvl="0">
              <a:spcBef>
                <a:spcPct val="0"/>
              </a:spcBef>
              <a:defRPr/>
            </a:pPr>
            <a:endParaRPr lang="cs-CZ" sz="7200" dirty="0" smtClean="0"/>
          </a:p>
          <a:p>
            <a:pPr lvl="0">
              <a:spcBef>
                <a:spcPct val="0"/>
              </a:spcBef>
              <a:defRPr/>
            </a:pPr>
            <a:r>
              <a:rPr lang="cs-CZ" sz="7200" dirty="0" smtClean="0"/>
              <a:t>a) zvukový programový nástroj pro komprimaci dat (</a:t>
            </a:r>
            <a:r>
              <a:rPr lang="cs-CZ" sz="7200" dirty="0" err="1" smtClean="0"/>
              <a:t>kodek</a:t>
            </a:r>
            <a:r>
              <a:rPr lang="cs-CZ" sz="7200" dirty="0" smtClean="0"/>
              <a:t>) MP2 (MPEG-1 Audio Layer2),</a:t>
            </a:r>
          </a:p>
          <a:p>
            <a:pPr lvl="0">
              <a:spcBef>
                <a:spcPct val="0"/>
              </a:spcBef>
              <a:defRPr/>
            </a:pPr>
            <a:r>
              <a:rPr lang="cs-CZ" sz="7200" dirty="0" smtClean="0"/>
              <a:t>b) zvukový programový nástroj pro komprimaci dat (</a:t>
            </a:r>
            <a:r>
              <a:rPr lang="cs-CZ" sz="7200" dirty="0" err="1" smtClean="0"/>
              <a:t>kodek</a:t>
            </a:r>
            <a:r>
              <a:rPr lang="cs-CZ" sz="7200" dirty="0" smtClean="0"/>
              <a:t>) MP3 (MPEG-1 Audio Layer3), nebo</a:t>
            </a:r>
          </a:p>
          <a:p>
            <a:pPr lvl="0">
              <a:spcBef>
                <a:spcPct val="0"/>
              </a:spcBef>
              <a:defRPr/>
            </a:pPr>
            <a:r>
              <a:rPr lang="cs-CZ" sz="7200" dirty="0" smtClean="0"/>
              <a:t>c) formát </a:t>
            </a:r>
            <a:r>
              <a:rPr lang="cs-CZ" sz="7200" dirty="0" err="1" smtClean="0"/>
              <a:t>Waveform</a:t>
            </a:r>
            <a:r>
              <a:rPr lang="cs-CZ" sz="7200" dirty="0" smtClean="0"/>
              <a:t> audio </a:t>
            </a:r>
            <a:r>
              <a:rPr lang="cs-CZ" sz="7200" dirty="0" err="1" smtClean="0"/>
              <a:t>format</a:t>
            </a:r>
            <a:r>
              <a:rPr lang="cs-CZ" sz="7200" dirty="0" smtClean="0"/>
              <a:t> (WAV), modulace Pulse-</a:t>
            </a:r>
            <a:r>
              <a:rPr lang="cs-CZ" sz="7200" dirty="0" err="1" smtClean="0"/>
              <a:t>code</a:t>
            </a:r>
            <a:r>
              <a:rPr lang="cs-CZ" sz="7200" dirty="0" smtClean="0"/>
              <a:t> </a:t>
            </a:r>
            <a:r>
              <a:rPr lang="cs-CZ" sz="7200" dirty="0" err="1" smtClean="0"/>
              <a:t>modulation</a:t>
            </a:r>
            <a:r>
              <a:rPr lang="cs-CZ" sz="7200" dirty="0" smtClean="0"/>
              <a:t> (PCM).</a:t>
            </a:r>
          </a:p>
          <a:p>
            <a:pPr lvl="0">
              <a:spcBef>
                <a:spcPct val="0"/>
              </a:spcBef>
              <a:defRPr/>
            </a:pPr>
            <a:endParaRPr lang="cs-CZ" sz="7200" dirty="0" smtClean="0"/>
          </a:p>
          <a:p>
            <a:pPr lvl="0">
              <a:spcBef>
                <a:spcPct val="0"/>
              </a:spcBef>
              <a:defRPr/>
            </a:pPr>
            <a:r>
              <a:rPr lang="cs-CZ" sz="7200" dirty="0" smtClean="0"/>
              <a:t>Výstupní datové formáty podle odst. 3 až 5 této vyhlášky mají své klady i zápory. Každý se hodí pro jiný typ statických obrazových dokumentů, dynamických obrazových dokumentů nebo zvukových obrazových dokumentů. Jejich společnou vlastností je jejich veřejný popis a tudíž nezávislost na čase a platformě. Pokud se musí takový dokument opatřit zaručeným elektronickým podpisem, učiní se tak přiložením odděleného digitálního podpisu v samostatném souboru tak, aby název souboru byl shodný (mimo povinnou extenzi souboru). Je to proto, že tyto formáty nemohou být podepsány rovnou do souboru dokumentu, neboť to neumožňuje jejich technická specifikace.</a:t>
            </a:r>
            <a:endParaRPr lang="cs-CZ" sz="7200" dirty="0" smtClean="0"/>
          </a:p>
        </p:txBody>
      </p:sp>
      <p:pic>
        <p:nvPicPr>
          <p:cNvPr id="2050" name="Picture 2"/>
          <p:cNvPicPr>
            <a:picLocks noChangeAspect="1" noChangeArrowheads="1"/>
          </p:cNvPicPr>
          <p:nvPr/>
        </p:nvPicPr>
        <p:blipFill>
          <a:blip r:embed="rId3" cstate="print"/>
          <a:srcRect/>
          <a:stretch>
            <a:fillRect/>
          </a:stretch>
        </p:blipFill>
        <p:spPr bwMode="auto">
          <a:xfrm>
            <a:off x="7092280" y="692696"/>
            <a:ext cx="1507232" cy="150723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250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a:t>
            </a:r>
            <a:r>
              <a:rPr lang="cs-CZ" sz="14400" dirty="0" smtClean="0">
                <a:latin typeface="+mj-lt"/>
                <a:ea typeface="+mj-ea"/>
                <a:cs typeface="+mj-cs"/>
              </a:rPr>
              <a:t>formáty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5600" b="1" dirty="0" smtClean="0"/>
              <a:t>Jiný datový formát výstupu z elektronického systému spisové služby podle odstavce 1 písm. a) :</a:t>
            </a:r>
          </a:p>
          <a:p>
            <a:pPr lvl="0">
              <a:spcBef>
                <a:spcPct val="0"/>
              </a:spcBef>
              <a:defRPr/>
            </a:pPr>
            <a:endParaRPr lang="cs-CZ" sz="6000" dirty="0" smtClean="0"/>
          </a:p>
          <a:p>
            <a:pPr lvl="0">
              <a:spcBef>
                <a:spcPct val="0"/>
              </a:spcBef>
              <a:defRPr/>
            </a:pPr>
            <a:r>
              <a:rPr lang="cs-CZ" sz="6400" dirty="0" smtClean="0"/>
              <a:t>Pro výstup z elektronického systému spisové služby podle odstavce 1 písm. a) lze současně použít také jiný datový formát.</a:t>
            </a:r>
          </a:p>
          <a:p>
            <a:pPr lvl="0">
              <a:spcBef>
                <a:spcPct val="0"/>
              </a:spcBef>
              <a:defRPr/>
            </a:pPr>
            <a:endParaRPr lang="cs-CZ" sz="6400" dirty="0" smtClean="0"/>
          </a:p>
          <a:p>
            <a:pPr lvl="0">
              <a:spcBef>
                <a:spcPct val="0"/>
              </a:spcBef>
              <a:defRPr/>
            </a:pPr>
            <a:r>
              <a:rPr lang="cs-CZ" sz="6400" dirty="0" smtClean="0"/>
              <a:t>Jelikož výstup z elektronického systému spisové služby při použití formátu PDF/A podle odst. 1 písm. a) této vyhlášky nelze dále použít jako zdroj pro další zpracování textových dokumentů, je možné současně s formátem PDF/A použít i jiný formát statického textového dokumentu nebo statického kombinovaného textového a obrazového dokumentu (např. formáty .</a:t>
            </a:r>
            <a:r>
              <a:rPr lang="cs-CZ" sz="6400" dirty="0" err="1" smtClean="0"/>
              <a:t>doc</a:t>
            </a:r>
            <a:r>
              <a:rPr lang="cs-CZ" sz="6400" dirty="0" smtClean="0"/>
              <a:t>, .</a:t>
            </a:r>
            <a:r>
              <a:rPr lang="cs-CZ" sz="6400" dirty="0" err="1" smtClean="0"/>
              <a:t>rtf</a:t>
            </a:r>
            <a:r>
              <a:rPr lang="cs-CZ" sz="6400" dirty="0" smtClean="0"/>
              <a:t> apod.). Tím se rozumí, že v digitální části dokumentu, po jeho kompletním převodu do výstupního datového formátu, může původce ponechat pro další využití i původní pracovní verzi dokumentu v jiném formátu. Tento dokument nebude zařazen do skartačního řízení s dokumentem převedeným do výstupního datového formátu. </a:t>
            </a:r>
          </a:p>
          <a:p>
            <a:pPr lvl="0">
              <a:spcBef>
                <a:spcPct val="0"/>
              </a:spcBef>
              <a:defRPr/>
            </a:pPr>
            <a:r>
              <a:rPr lang="cs-CZ" sz="6400" dirty="0" smtClean="0"/>
              <a:t>Dalším důvodem, proč je možné použít pro výstup z elektronického systému spisové služby současně jiný datový formát, je fakt, že je záhodno uchovávat dokument v digitální podobě i v původním datovém formátu, v němž vznikl (tedy uchovávat nejen výstup, ale i vstup). Tím se současně naplní požadavek na zachování věrohodnosti původu dokumentu a jeho neporušitelnosti podle § 69a odst. 3 zákona.</a:t>
            </a:r>
          </a:p>
          <a:p>
            <a:pPr lvl="0">
              <a:spcBef>
                <a:spcPct val="0"/>
              </a:spcBef>
              <a:defRPr/>
            </a:pPr>
            <a:endParaRPr lang="cs-CZ" sz="6400" dirty="0" smtClean="0"/>
          </a:p>
          <a:p>
            <a:pPr lvl="0">
              <a:spcBef>
                <a:spcPct val="0"/>
              </a:spcBef>
              <a:defRPr/>
            </a:pPr>
            <a:r>
              <a:rPr lang="cs-CZ" sz="6400" dirty="0" smtClean="0"/>
              <a:t>Je-li výstup z elektronického systému spisové služby při použití formátu PDF/A podle odst. 1 písm. a) této vyhlášky odesílán společně s jiným formátem statického textového dokumentu prostřednictvím datové schránky, jiný formát statického textového dokumentu musí mít formát uvedený v příloze č. 3 vyhlášky č. 194/2009 Sb., o stanovení podrobností užívání a provozování informačního systému datových schránek (Přípustné formáty datové zprávy dodávané do datové schránky).</a:t>
            </a:r>
            <a:endParaRPr lang="cs-CZ" sz="6400" dirty="0" smtClean="0"/>
          </a:p>
        </p:txBody>
      </p:sp>
      <p:pic>
        <p:nvPicPr>
          <p:cNvPr id="13314" name="Picture 2"/>
          <p:cNvPicPr>
            <a:picLocks noChangeAspect="1" noChangeArrowheads="1"/>
          </p:cNvPicPr>
          <p:nvPr/>
        </p:nvPicPr>
        <p:blipFill>
          <a:blip r:embed="rId3" cstate="print"/>
          <a:srcRect/>
          <a:stretch>
            <a:fillRect/>
          </a:stretch>
        </p:blipFill>
        <p:spPr bwMode="auto">
          <a:xfrm>
            <a:off x="7668344" y="692696"/>
            <a:ext cx="952500" cy="71437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32500" lnSpcReduction="20000"/>
          </a:bodyPr>
          <a:lstStyle/>
          <a:p>
            <a:pPr lvl="0" algn="ctr">
              <a:spcBef>
                <a:spcPct val="0"/>
              </a:spcBef>
              <a:defRPr/>
            </a:pPr>
            <a:r>
              <a:rPr lang="cs-CZ" sz="14400" dirty="0" smtClean="0">
                <a:latin typeface="+mj-lt"/>
                <a:ea typeface="+mj-ea"/>
                <a:cs typeface="+mj-cs"/>
              </a:rPr>
              <a:t>4</a:t>
            </a:r>
            <a:r>
              <a:rPr lang="cs-CZ" sz="14400" dirty="0" smtClean="0">
                <a:latin typeface="+mj-lt"/>
                <a:ea typeface="+mj-ea"/>
                <a:cs typeface="+mj-cs"/>
              </a:rPr>
              <a:t>. Základní </a:t>
            </a:r>
            <a:r>
              <a:rPr lang="cs-CZ" sz="14400" dirty="0" smtClean="0">
                <a:latin typeface="+mj-lt"/>
                <a:ea typeface="+mj-ea"/>
                <a:cs typeface="+mj-cs"/>
              </a:rPr>
              <a:t>formáty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lang="cs-CZ" sz="4400" dirty="0" smtClean="0">
              <a:latin typeface="+mj-lt"/>
              <a:ea typeface="+mj-ea"/>
              <a:cs typeface="+mj-cs"/>
            </a:endParaRPr>
          </a:p>
          <a:p>
            <a:pPr lvl="0">
              <a:spcBef>
                <a:spcPct val="0"/>
              </a:spcBef>
              <a:defRPr/>
            </a:pPr>
            <a:r>
              <a:rPr lang="cs-CZ" sz="9600" b="1" dirty="0" smtClean="0"/>
              <a:t>Výstupní datový formát </a:t>
            </a:r>
            <a:r>
              <a:rPr lang="cs-CZ" sz="9600" b="1" dirty="0" err="1" smtClean="0"/>
              <a:t>metadat</a:t>
            </a:r>
            <a:r>
              <a:rPr lang="cs-CZ" sz="9600" b="1" dirty="0" smtClean="0"/>
              <a:t> :</a:t>
            </a:r>
          </a:p>
          <a:p>
            <a:pPr lvl="0">
              <a:spcBef>
                <a:spcPct val="0"/>
              </a:spcBef>
              <a:defRPr/>
            </a:pPr>
            <a:endParaRPr lang="cs-CZ" sz="6000" dirty="0" smtClean="0"/>
          </a:p>
          <a:p>
            <a:pPr lvl="0">
              <a:spcBef>
                <a:spcPct val="0"/>
              </a:spcBef>
              <a:defRPr/>
            </a:pPr>
            <a:r>
              <a:rPr lang="cs-CZ" sz="7200" dirty="0" smtClean="0"/>
              <a:t>Výstupním datovým formátem </a:t>
            </a:r>
            <a:r>
              <a:rPr lang="cs-CZ" sz="7200" dirty="0" err="1" smtClean="0"/>
              <a:t>metadat</a:t>
            </a:r>
            <a:r>
              <a:rPr lang="cs-CZ" sz="7200" dirty="0" smtClean="0"/>
              <a:t>, jimiž jsou podle vyhlášky opatřovány dokumenty, se rozumí formát XML podle schématu XML, které je přílohou národního standardu pro elektronické systémy spisové služby.</a:t>
            </a:r>
          </a:p>
          <a:p>
            <a:pPr lvl="0">
              <a:spcBef>
                <a:spcPct val="0"/>
              </a:spcBef>
              <a:defRPr/>
            </a:pPr>
            <a:endParaRPr lang="cs-CZ" sz="7200" dirty="0" smtClean="0"/>
          </a:p>
          <a:p>
            <a:pPr lvl="0">
              <a:spcBef>
                <a:spcPct val="0"/>
              </a:spcBef>
              <a:defRPr/>
            </a:pPr>
            <a:r>
              <a:rPr lang="cs-CZ" sz="7200" dirty="0" err="1" smtClean="0"/>
              <a:t>Metadaty</a:t>
            </a:r>
            <a:r>
              <a:rPr lang="cs-CZ" sz="7200" dirty="0" smtClean="0"/>
              <a:t> se rozumí informace o dokumentu nebo spisu. V tomto případě jsou kodifikovány v příloze národního standardu pro elektronické systémy spisové služby.</a:t>
            </a:r>
            <a:endParaRPr lang="cs-CZ" sz="72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lvl="0" algn="ctr">
              <a:spcBef>
                <a:spcPct val="0"/>
              </a:spcBef>
              <a:defRPr/>
            </a:pPr>
            <a:r>
              <a:rPr lang="cs-CZ" sz="3900" noProof="0" dirty="0" smtClean="0">
                <a:latin typeface="+mj-lt"/>
                <a:ea typeface="+mj-ea"/>
                <a:cs typeface="+mj-cs"/>
              </a:rPr>
              <a:t>5</a:t>
            </a:r>
            <a:r>
              <a:rPr kumimoji="0" lang="cs-CZ" sz="3900" i="0" u="none" strike="noStrike" kern="1200" cap="none" spc="0" normalizeH="0" baseline="0" noProof="0" dirty="0" smtClean="0">
                <a:ln>
                  <a:noFill/>
                </a:ln>
                <a:solidFill>
                  <a:schemeClr val="tx1"/>
                </a:solidFill>
                <a:effectLst/>
                <a:uLnTx/>
                <a:uFillTx/>
                <a:latin typeface="+mj-lt"/>
                <a:ea typeface="+mj-ea"/>
                <a:cs typeface="+mj-cs"/>
              </a:rPr>
              <a:t>. </a:t>
            </a:r>
            <a:r>
              <a:rPr lang="cs-CZ" sz="3900" dirty="0" smtClean="0">
                <a:latin typeface="+mj-lt"/>
                <a:ea typeface="+mj-ea"/>
                <a:cs typeface="+mj-cs"/>
              </a:rPr>
              <a:t>Konverze, převod a jiná konverze </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lvl="0" algn="ctr">
              <a:spcBef>
                <a:spcPct val="0"/>
              </a:spcBef>
              <a:defRPr/>
            </a:pPr>
            <a:r>
              <a:rPr lang="cs-CZ" sz="2400" dirty="0" smtClean="0"/>
              <a:t>Je-li původci, vykonávajícímu spisovou službu v elektronickém systému spisové služby, doručen dokument v analogové podobě, naloží s ním podle svého spisového řádu nebo jiného vnitřního předpisu, nevydává-li spisový řád. Jedná-li se o dokument v analogové podobě, jehož povaha umožňuje převod, zpravidla ho převede do digitální podoby. Pro převod vybere některý z následujících způsobů.</a:t>
            </a:r>
            <a:endParaRPr lang="cs-CZ" sz="2400" dirty="0" smtClean="0">
              <a:latin typeface="+mj-lt"/>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20000"/>
          </a:bodyPr>
          <a:lstStyle/>
          <a:p>
            <a:pPr lvl="0" algn="ctr">
              <a:spcBef>
                <a:spcPct val="0"/>
              </a:spcBef>
              <a:defRPr/>
            </a:pPr>
            <a:r>
              <a:rPr lang="cs-CZ" sz="3900" noProof="0" dirty="0" smtClean="0">
                <a:latin typeface="+mj-lt"/>
                <a:ea typeface="+mj-ea"/>
                <a:cs typeface="+mj-cs"/>
              </a:rPr>
              <a:t>5</a:t>
            </a:r>
            <a:r>
              <a:rPr kumimoji="0" lang="cs-CZ" sz="3900" i="0" u="none" strike="noStrike" kern="1200" cap="none" spc="0" normalizeH="0" baseline="0" noProof="0" dirty="0" smtClean="0">
                <a:ln>
                  <a:noFill/>
                </a:ln>
                <a:solidFill>
                  <a:schemeClr val="tx1"/>
                </a:solidFill>
                <a:effectLst/>
                <a:uLnTx/>
                <a:uFillTx/>
                <a:latin typeface="+mj-lt"/>
                <a:ea typeface="+mj-ea"/>
                <a:cs typeface="+mj-cs"/>
              </a:rPr>
              <a:t>. </a:t>
            </a:r>
            <a:r>
              <a:rPr lang="cs-CZ" sz="3900" dirty="0" smtClean="0">
                <a:latin typeface="+mj-lt"/>
                <a:ea typeface="+mj-ea"/>
                <a:cs typeface="+mj-cs"/>
              </a:rPr>
              <a:t>Konverze, převod a jiná konverze </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a:spcBef>
                <a:spcPct val="0"/>
              </a:spcBef>
              <a:defRPr/>
            </a:pPr>
            <a:r>
              <a:rPr lang="cs-CZ" sz="2400" b="1" dirty="0" smtClean="0"/>
              <a:t>Autorizovaná konverze dokumentů z moci </a:t>
            </a:r>
            <a:r>
              <a:rPr lang="cs-CZ" sz="2400" b="1" dirty="0" smtClean="0"/>
              <a:t>úřední:</a:t>
            </a:r>
            <a:endParaRPr lang="cs-CZ" sz="2400" b="1" dirty="0" smtClean="0"/>
          </a:p>
          <a:p>
            <a:pPr lvl="0" algn="ctr">
              <a:spcBef>
                <a:spcPct val="0"/>
              </a:spcBef>
              <a:defRPr/>
            </a:pPr>
            <a:r>
              <a:rPr lang="cs-CZ" sz="2400" dirty="0" smtClean="0"/>
              <a:t>Autorizovaná konverze dokumentů z moci úřední podle § 22 až § 26 zákona č. 300/2008 Sb., o elektronických úkonech a autorizované konverzi dokumentů, ve znění pozdějších předpisů. </a:t>
            </a:r>
            <a:br>
              <a:rPr lang="cs-CZ" sz="2400" dirty="0" smtClean="0"/>
            </a:br>
            <a:r>
              <a:rPr lang="cs-CZ" sz="2400" dirty="0" smtClean="0"/>
              <a:t/>
            </a:r>
            <a:br>
              <a:rPr lang="cs-CZ" sz="2400" dirty="0" smtClean="0"/>
            </a:br>
            <a:r>
              <a:rPr lang="cs-CZ" sz="2400" dirty="0" smtClean="0"/>
              <a:t>Bude provedena tehdy, požaduje-li původce, aby převedený dokument měl právní náležitosti shodné s prvopisem a je-li možné ji provést (výsledkem konverze je elektronická kopie s právními účinky prvopisu). </a:t>
            </a:r>
            <a:br>
              <a:rPr lang="cs-CZ" sz="2400" dirty="0" smtClean="0"/>
            </a:br>
            <a:r>
              <a:rPr lang="cs-CZ" sz="2400" dirty="0" smtClean="0"/>
              <a:t/>
            </a:r>
            <a:br>
              <a:rPr lang="cs-CZ" sz="2400" dirty="0" smtClean="0"/>
            </a:br>
            <a:r>
              <a:rPr lang="cs-CZ" sz="2400" dirty="0" smtClean="0"/>
              <a:t>Případy, kdy autorizovanou konverzi provést nelze, jsou vyjmenovány v § 24 odst. 5 zákona č. 300/2008 Sb. Výsledný dokument – elektronická kopie – se použije buďto pro potřeby původce nebo pro komunikaci s dalšími původci nebo jinými fyzickými či právnickými osobami.</a:t>
            </a:r>
            <a:endParaRPr lang="cs-CZ" sz="2400" dirty="0" smtClean="0">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20000"/>
          </a:bodyPr>
          <a:lstStyle/>
          <a:p>
            <a:pPr lvl="0" algn="ctr">
              <a:spcBef>
                <a:spcPct val="0"/>
              </a:spcBef>
              <a:defRPr/>
            </a:pPr>
            <a:r>
              <a:rPr lang="cs-CZ" sz="3900" noProof="0" dirty="0" smtClean="0">
                <a:latin typeface="+mj-lt"/>
                <a:ea typeface="+mj-ea"/>
                <a:cs typeface="+mj-cs"/>
              </a:rPr>
              <a:t>5</a:t>
            </a:r>
            <a:r>
              <a:rPr kumimoji="0" lang="cs-CZ" sz="3900" i="0" u="none" strike="noStrike" kern="1200" cap="none" spc="0" normalizeH="0" baseline="0" noProof="0" dirty="0" smtClean="0">
                <a:ln>
                  <a:noFill/>
                </a:ln>
                <a:solidFill>
                  <a:schemeClr val="tx1"/>
                </a:solidFill>
                <a:effectLst/>
                <a:uLnTx/>
                <a:uFillTx/>
                <a:latin typeface="+mj-lt"/>
                <a:ea typeface="+mj-ea"/>
                <a:cs typeface="+mj-cs"/>
              </a:rPr>
              <a:t>. </a:t>
            </a:r>
            <a:r>
              <a:rPr lang="cs-CZ" sz="3900" dirty="0" smtClean="0">
                <a:latin typeface="+mj-lt"/>
                <a:ea typeface="+mj-ea"/>
                <a:cs typeface="+mj-cs"/>
              </a:rPr>
              <a:t>Konverze, převod a jiná konverze </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a:spcBef>
                <a:spcPct val="0"/>
              </a:spcBef>
              <a:defRPr/>
            </a:pPr>
            <a:r>
              <a:rPr lang="pl-PL" sz="2400" b="1" dirty="0" smtClean="0"/>
              <a:t>Převod dokumentu z analogové podoby do podoby </a:t>
            </a:r>
            <a:r>
              <a:rPr lang="pl-PL" sz="2400" b="1" dirty="0" smtClean="0"/>
              <a:t>digitální:</a:t>
            </a:r>
          </a:p>
          <a:p>
            <a:pPr>
              <a:spcBef>
                <a:spcPct val="0"/>
              </a:spcBef>
              <a:defRPr/>
            </a:pPr>
            <a:r>
              <a:rPr lang="cs-CZ" sz="2400" dirty="0" smtClean="0"/>
              <a:t>Převod dokumentu z analogové podoby do podoby digitální podle § 69a odst. 4 až 7 zákona. </a:t>
            </a:r>
            <a:br>
              <a:rPr lang="cs-CZ" sz="2400" dirty="0" smtClean="0"/>
            </a:br>
            <a:r>
              <a:rPr lang="cs-CZ" sz="2400" dirty="0" smtClean="0"/>
              <a:t/>
            </a:r>
            <a:br>
              <a:rPr lang="cs-CZ" sz="2400" dirty="0" smtClean="0"/>
            </a:br>
            <a:r>
              <a:rPr lang="cs-CZ" sz="2400" dirty="0" smtClean="0"/>
              <a:t>Bude proveden tehdy, požaduje-li původce, aby převedený dokument měl obdobné právní náležitosti jako prvopis (výsledkem převodu je ověřená elektronická kopie bez právních účinků prvopisu, zaručující pouhou shodu s prvopisem). </a:t>
            </a:r>
            <a:br>
              <a:rPr lang="cs-CZ" sz="2400" dirty="0" smtClean="0"/>
            </a:br>
            <a:r>
              <a:rPr lang="cs-CZ" sz="2400" dirty="0" smtClean="0"/>
              <a:t/>
            </a:r>
            <a:br>
              <a:rPr lang="cs-CZ" sz="2400" dirty="0" smtClean="0"/>
            </a:br>
            <a:r>
              <a:rPr lang="cs-CZ" sz="2400" dirty="0" smtClean="0"/>
              <a:t>Převedený dokument může použít jen pro vlastní vnitřní potřebu v případech, kdy příslušné organizační součásti musí předat k dalšímu opatření ověřenou elektronickou kopii dokumentu v analogové podobě. Převedený dokument musí obsahovat </a:t>
            </a:r>
            <a:r>
              <a:rPr lang="cs-CZ" sz="2400" dirty="0" err="1" smtClean="0"/>
              <a:t>autentizační</a:t>
            </a:r>
            <a:r>
              <a:rPr lang="cs-CZ" sz="2400" dirty="0" smtClean="0"/>
              <a:t> prostředky podle § 69a odst. 7 zákona.</a:t>
            </a:r>
            <a:endParaRPr lang="cs-CZ" sz="2400" dirty="0" smtClean="0">
              <a:latin typeface="+mj-lt"/>
              <a:ea typeface="+mj-ea"/>
              <a:cs typeface="+mj-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10000"/>
          </a:bodyPr>
          <a:lstStyle/>
          <a:p>
            <a:pPr lvl="0" algn="ctr">
              <a:spcBef>
                <a:spcPct val="0"/>
              </a:spcBef>
              <a:defRPr/>
            </a:pPr>
            <a:r>
              <a:rPr lang="cs-CZ" sz="3900" noProof="0" dirty="0" smtClean="0">
                <a:latin typeface="+mj-lt"/>
                <a:ea typeface="+mj-ea"/>
                <a:cs typeface="+mj-cs"/>
              </a:rPr>
              <a:t>5</a:t>
            </a:r>
            <a:r>
              <a:rPr kumimoji="0" lang="cs-CZ" sz="3900" i="0" u="none" strike="noStrike" kern="1200" cap="none" spc="0" normalizeH="0" baseline="0" noProof="0" dirty="0" smtClean="0">
                <a:ln>
                  <a:noFill/>
                </a:ln>
                <a:solidFill>
                  <a:schemeClr val="tx1"/>
                </a:solidFill>
                <a:effectLst/>
                <a:uLnTx/>
                <a:uFillTx/>
                <a:latin typeface="+mj-lt"/>
                <a:ea typeface="+mj-ea"/>
                <a:cs typeface="+mj-cs"/>
              </a:rPr>
              <a:t>. </a:t>
            </a:r>
            <a:r>
              <a:rPr lang="cs-CZ" sz="3900" dirty="0" smtClean="0">
                <a:latin typeface="+mj-lt"/>
                <a:ea typeface="+mj-ea"/>
                <a:cs typeface="+mj-cs"/>
              </a:rPr>
              <a:t>Konverze, převod a jiná konverze </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a:spcBef>
                <a:spcPct val="0"/>
              </a:spcBef>
              <a:defRPr/>
            </a:pPr>
            <a:r>
              <a:rPr lang="cs-CZ" sz="2400" b="1" dirty="0" smtClean="0"/>
              <a:t>Jiná konverze </a:t>
            </a:r>
            <a:r>
              <a:rPr lang="cs-CZ" sz="2400" b="1" dirty="0" smtClean="0"/>
              <a:t>dokumentu</a:t>
            </a:r>
            <a:r>
              <a:rPr lang="pl-PL" sz="2400" b="1" dirty="0" smtClean="0"/>
              <a:t>:</a:t>
            </a:r>
          </a:p>
          <a:p>
            <a:pPr>
              <a:spcBef>
                <a:spcPct val="0"/>
              </a:spcBef>
              <a:defRPr/>
            </a:pPr>
            <a:r>
              <a:rPr lang="cs-CZ" sz="2400" dirty="0" smtClean="0"/>
              <a:t>Výsledkem této konverze je neověřená kopie prvopisu.</a:t>
            </a:r>
            <a:br>
              <a:rPr lang="cs-CZ" sz="2400" dirty="0" smtClean="0"/>
            </a:br>
            <a:r>
              <a:rPr lang="cs-CZ" sz="2400" dirty="0" smtClean="0"/>
              <a:t/>
            </a:r>
            <a:br>
              <a:rPr lang="cs-CZ" sz="2400" dirty="0" smtClean="0"/>
            </a:br>
            <a:r>
              <a:rPr lang="cs-CZ" sz="2400" dirty="0" smtClean="0"/>
              <a:t>Bude provedena zejména pro vnitřní potřebu původce. Původce označí v případech 1 a 2 převedený dokument jednoznačným identifikátorem, nebyl-li jím již označen dokument v analogové podobě před jeho převodem (konverzí). Dokument vzniklý převodem podle postupu 3 se opatří jednoznačným identifikátorem jen v případě, že výstup vzniklý jinou konverzí bude zaveden do systému spisové služby. V záznamu o dokumentu v evidenci dokumentů se uvede, že dokument vznikl autorizovanou konverzí, převodem nebo jinou konverzí, aby byl ošetřen způsob vzniku dokumentu a jeho právní povaha.</a:t>
            </a:r>
            <a:endParaRPr lang="cs-CZ" sz="2400" dirty="0" smtClean="0">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marL="742950" lvl="0" indent="-742950" algn="ctr">
              <a:spcBef>
                <a:spcPct val="0"/>
              </a:spcBef>
              <a:buFontTx/>
              <a:buAutoNum type="arabicPeriod"/>
            </a:pPr>
            <a:r>
              <a:rPr kumimoji="0" lang="cs-CZ" sz="3600" b="0" i="0" u="none" strike="noStrike" kern="1200" cap="none" spc="0" normalizeH="0" baseline="0" noProof="0" dirty="0" smtClean="0">
                <a:ln>
                  <a:noFill/>
                </a:ln>
                <a:solidFill>
                  <a:schemeClr val="tx1"/>
                </a:solidFill>
                <a:effectLst/>
                <a:uLnTx/>
                <a:uFillTx/>
                <a:latin typeface="+mj-lt"/>
                <a:ea typeface="+mj-ea"/>
                <a:cs typeface="+mj-cs"/>
              </a:rPr>
              <a:t>Úvodní informace</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r>
              <a:rPr kumimoji="0" lang="cs-CZ" sz="2800" b="0" i="0" u="none" strike="noStrike" kern="1200" cap="none" spc="0" normalizeH="0" baseline="0" noProof="0" dirty="0" smtClean="0">
                <a:ln>
                  <a:noFill/>
                </a:ln>
                <a:solidFill>
                  <a:schemeClr val="tx1"/>
                </a:solidFill>
                <a:effectLst/>
                <a:uLnTx/>
                <a:uFillTx/>
                <a:latin typeface="+mn-lt"/>
                <a:ea typeface="+mj-ea"/>
                <a:cs typeface="+mj-cs"/>
              </a:rPr>
              <a:t/>
            </a:r>
            <a:br>
              <a:rPr kumimoji="0" lang="cs-CZ" sz="2800" b="0" i="0" u="none" strike="noStrike" kern="1200" cap="none" spc="0" normalizeH="0" baseline="0" noProof="0" dirty="0" smtClean="0">
                <a:ln>
                  <a:noFill/>
                </a:ln>
                <a:solidFill>
                  <a:schemeClr val="tx1"/>
                </a:solidFill>
                <a:effectLst/>
                <a:uLnTx/>
                <a:uFillTx/>
                <a:latin typeface="+mn-lt"/>
                <a:ea typeface="+mj-ea"/>
                <a:cs typeface="+mj-cs"/>
              </a:rPr>
            </a:br>
            <a:r>
              <a:rPr kumimoji="0" lang="cs-CZ" sz="2800" b="0" i="0" u="none" strike="noStrike" kern="1200" cap="none" spc="0" normalizeH="0" baseline="0" noProof="0" dirty="0" smtClean="0">
                <a:ln>
                  <a:noFill/>
                </a:ln>
                <a:solidFill>
                  <a:schemeClr val="tx1"/>
                </a:solidFill>
                <a:effectLst/>
                <a:uLnTx/>
                <a:uFillTx/>
                <a:latin typeface="+mn-lt"/>
                <a:ea typeface="+mj-ea"/>
                <a:cs typeface="+mj-cs"/>
              </a:rPr>
              <a:t>- na školení</a:t>
            </a:r>
            <a:r>
              <a:rPr kumimoji="0" lang="cs-CZ" sz="2800" b="0" i="0" u="none" strike="noStrike" kern="1200" cap="none" spc="0" normalizeH="0" noProof="0" dirty="0" smtClean="0">
                <a:ln>
                  <a:noFill/>
                </a:ln>
                <a:solidFill>
                  <a:schemeClr val="tx1"/>
                </a:solidFill>
                <a:effectLst/>
                <a:uLnTx/>
                <a:uFillTx/>
                <a:latin typeface="+mn-lt"/>
                <a:ea typeface="+mj-ea"/>
                <a:cs typeface="+mj-cs"/>
              </a:rPr>
              <a:t> získána dotace z EU</a:t>
            </a:r>
            <a:br>
              <a:rPr kumimoji="0" lang="cs-CZ" sz="2800" b="0" i="0" u="none" strike="noStrike" kern="1200" cap="none" spc="0" normalizeH="0" noProof="0" dirty="0" smtClean="0">
                <a:ln>
                  <a:noFill/>
                </a:ln>
                <a:solidFill>
                  <a:schemeClr val="tx1"/>
                </a:solidFill>
                <a:effectLst/>
                <a:uLnTx/>
                <a:uFillTx/>
                <a:latin typeface="+mn-lt"/>
                <a:ea typeface="+mj-ea"/>
                <a:cs typeface="+mj-cs"/>
              </a:rPr>
            </a:br>
            <a:r>
              <a:rPr lang="cs-CZ" sz="2800" dirty="0"/>
              <a:t> - </a:t>
            </a:r>
            <a:r>
              <a:rPr lang="cs-CZ" sz="2800" dirty="0" smtClean="0"/>
              <a:t>školením projdou všichni</a:t>
            </a:r>
            <a:br>
              <a:rPr lang="cs-CZ" sz="2800" dirty="0" smtClean="0"/>
            </a:br>
            <a:r>
              <a:rPr lang="cs-CZ" sz="2800" dirty="0" smtClean="0"/>
              <a:t>- započítává se do vzdělávání úředníků</a:t>
            </a:r>
            <a:br>
              <a:rPr lang="cs-CZ" sz="2800" dirty="0" smtClean="0"/>
            </a:br>
            <a:r>
              <a:rPr lang="cs-CZ" sz="2800" dirty="0" smtClean="0"/>
              <a:t> - cílem je zvýšit efektivitu práce s PC</a:t>
            </a:r>
            <a:endParaRPr lang="cs-CZ" sz="2800" dirty="0">
              <a:latin typeface="+mj-lt"/>
              <a:ea typeface="+mj-ea"/>
              <a:cs typeface="+mj-cs"/>
            </a:endParaRPr>
          </a:p>
          <a:p>
            <a:pPr marL="742950" marR="0" lvl="0" indent="-742950" algn="ctr" defTabSz="914400" rtl="0" eaLnBrk="1" fontAlgn="auto" latinLnBrk="0" hangingPunct="1">
              <a:lnSpc>
                <a:spcPct val="100000"/>
              </a:lnSpc>
              <a:spcBef>
                <a:spcPct val="0"/>
              </a:spcBef>
              <a:spcAft>
                <a:spcPts val="0"/>
              </a:spcAft>
              <a:buClrTx/>
              <a:buSzTx/>
              <a:tabLst/>
              <a:defRPr/>
            </a:pPr>
            <a:endParaRPr kumimoji="0" lang="cs-CZ" sz="2800" b="0" i="0" u="none" strike="noStrike" kern="1200" cap="none" spc="0" normalizeH="0" noProof="0" dirty="0" smtClean="0">
              <a:ln>
                <a:noFill/>
              </a:ln>
              <a:solidFill>
                <a:schemeClr val="tx1"/>
              </a:solidFill>
              <a:effectLst/>
              <a:uLnTx/>
              <a:uFillTx/>
              <a:latin typeface="+mn-lt"/>
              <a:ea typeface="+mj-ea"/>
              <a:cs typeface="+mj-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cs-CZ" sz="4400" dirty="0">
                <a:latin typeface="+mj-lt"/>
                <a:ea typeface="+mj-ea"/>
                <a:cs typeface="+mj-cs"/>
              </a:rPr>
              <a:t>6</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Závěrečná rekapitulace</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lvl="0" algn="ctr">
              <a:spcBef>
                <a:spcPct val="0"/>
              </a:spcBef>
              <a:defRPr/>
            </a:pPr>
            <a:r>
              <a:rPr lang="cs-CZ" sz="2600" dirty="0" smtClean="0">
                <a:ea typeface="+mj-ea"/>
                <a:cs typeface="+mj-cs"/>
              </a:rPr>
              <a:t>Prostudovali jste kurz, jehož cílem bylo napomoci Vám orientovat se v problematice práce s digitálními dokumenty a jejich dlouhodobého ukládání.</a:t>
            </a:r>
          </a:p>
          <a:p>
            <a:pPr lvl="0" algn="ctr">
              <a:spcBef>
                <a:spcPct val="0"/>
              </a:spcBef>
              <a:defRPr/>
            </a:pPr>
            <a:endParaRPr lang="cs-CZ" sz="2600" dirty="0" smtClean="0">
              <a:ea typeface="+mj-ea"/>
              <a:cs typeface="+mj-cs"/>
            </a:endParaRPr>
          </a:p>
          <a:p>
            <a:pPr lvl="0">
              <a:spcBef>
                <a:spcPct val="0"/>
              </a:spcBef>
              <a:defRPr/>
            </a:pPr>
            <a:r>
              <a:rPr lang="cs-CZ" sz="2600" b="1" dirty="0" smtClean="0">
                <a:ea typeface="+mj-ea"/>
                <a:cs typeface="+mj-cs"/>
              </a:rPr>
              <a:t>Dozvěděli jste </a:t>
            </a:r>
            <a:r>
              <a:rPr lang="cs-CZ" sz="2600" b="1" dirty="0" smtClean="0">
                <a:ea typeface="+mj-ea"/>
                <a:cs typeface="+mj-cs"/>
              </a:rPr>
              <a:t>se:</a:t>
            </a:r>
            <a:endParaRPr lang="cs-CZ" sz="2600" b="1" dirty="0" smtClean="0">
              <a:ea typeface="+mj-ea"/>
              <a:cs typeface="+mj-cs"/>
            </a:endParaRPr>
          </a:p>
          <a:p>
            <a:pPr lvl="0" algn="ctr">
              <a:spcBef>
                <a:spcPct val="0"/>
              </a:spcBef>
              <a:defRPr/>
            </a:pPr>
            <a:r>
              <a:rPr lang="cs-CZ" sz="2600" dirty="0" smtClean="0">
                <a:ea typeface="+mj-ea"/>
                <a:cs typeface="+mj-cs"/>
              </a:rPr>
              <a:t>    </a:t>
            </a:r>
            <a:r>
              <a:rPr lang="cs-CZ" sz="2600" dirty="0" smtClean="0">
                <a:ea typeface="+mj-ea"/>
                <a:cs typeface="+mj-cs"/>
              </a:rPr>
              <a:t>o dokumentech a jejich vlastnostech</a:t>
            </a:r>
          </a:p>
          <a:p>
            <a:pPr lvl="0" algn="ctr">
              <a:spcBef>
                <a:spcPct val="0"/>
              </a:spcBef>
              <a:defRPr/>
            </a:pPr>
            <a:r>
              <a:rPr lang="cs-CZ" sz="2600" dirty="0" smtClean="0">
                <a:ea typeface="+mj-ea"/>
                <a:cs typeface="+mj-cs"/>
              </a:rPr>
              <a:t>    o právní domněnce pravosti dokumentů v digitální podobě</a:t>
            </a:r>
          </a:p>
          <a:p>
            <a:pPr lvl="0" algn="ctr">
              <a:spcBef>
                <a:spcPct val="0"/>
              </a:spcBef>
              <a:defRPr/>
            </a:pPr>
            <a:r>
              <a:rPr lang="cs-CZ" sz="2600" dirty="0" smtClean="0">
                <a:ea typeface="+mj-ea"/>
                <a:cs typeface="+mj-cs"/>
              </a:rPr>
              <a:t>    co rozumíme pod pojmem systém veřejné kontroly</a:t>
            </a:r>
          </a:p>
          <a:p>
            <a:pPr lvl="0" algn="ctr">
              <a:spcBef>
                <a:spcPct val="0"/>
              </a:spcBef>
              <a:defRPr/>
            </a:pPr>
            <a:r>
              <a:rPr lang="cs-CZ" sz="2600" dirty="0" smtClean="0">
                <a:ea typeface="+mj-ea"/>
                <a:cs typeface="+mj-cs"/>
              </a:rPr>
              <a:t>    jaké jsou nejdůležitější legislativní změny týkající se nakládání s dokumenty v nemateriální digitální podobě</a:t>
            </a:r>
          </a:p>
          <a:p>
            <a:pPr lvl="0" algn="ctr">
              <a:spcBef>
                <a:spcPct val="0"/>
              </a:spcBef>
              <a:defRPr/>
            </a:pPr>
            <a:r>
              <a:rPr lang="cs-CZ" sz="2600" dirty="0" smtClean="0">
                <a:ea typeface="+mj-ea"/>
                <a:cs typeface="+mj-cs"/>
              </a:rPr>
              <a:t>    základní informace o národním standardu</a:t>
            </a:r>
          </a:p>
          <a:p>
            <a:pPr lvl="0" algn="ctr">
              <a:spcBef>
                <a:spcPct val="0"/>
              </a:spcBef>
              <a:defRPr/>
            </a:pPr>
            <a:r>
              <a:rPr lang="cs-CZ" sz="2600" dirty="0" smtClean="0">
                <a:ea typeface="+mj-ea"/>
                <a:cs typeface="+mj-cs"/>
              </a:rPr>
              <a:t>    o převodu a konverzi dokumentu</a:t>
            </a:r>
          </a:p>
          <a:p>
            <a:pPr lvl="0" algn="ctr">
              <a:spcBef>
                <a:spcPct val="0"/>
              </a:spcBef>
              <a:defRPr/>
            </a:pPr>
            <a:endParaRPr lang="cs-CZ" sz="2800" dirty="0" smtClean="0">
              <a:ea typeface="+mj-ea"/>
              <a:cs typeface="+mj-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cs-CZ" sz="4400" dirty="0">
                <a:latin typeface="+mj-lt"/>
                <a:ea typeface="+mj-ea"/>
                <a:cs typeface="+mj-cs"/>
              </a:rPr>
              <a:t>6</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Závěrečná rekapitulace</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cs-CZ" sz="2800" b="0" i="0" u="none" strike="noStrike" kern="1200" cap="none" spc="0" normalizeH="0" baseline="0" noProof="0" dirty="0" smtClean="0">
                <a:ln>
                  <a:noFill/>
                </a:ln>
                <a:solidFill>
                  <a:schemeClr val="tx1"/>
                </a:solidFill>
                <a:effectLst/>
                <a:uLnTx/>
                <a:uFillTx/>
                <a:latin typeface="+mn-lt"/>
                <a:ea typeface="+mj-ea"/>
                <a:cs typeface="+mj-cs"/>
              </a:rPr>
              <a:t>-</a:t>
            </a:r>
            <a:r>
              <a:rPr lang="cs-CZ" sz="2800" dirty="0" smtClean="0">
                <a:ea typeface="+mj-ea"/>
                <a:cs typeface="+mj-cs"/>
              </a:rPr>
              <a:t> </a:t>
            </a:r>
            <a:r>
              <a:rPr kumimoji="0" lang="cs-CZ" sz="2800" b="0" i="0" u="none" strike="noStrike" kern="1200" cap="none" spc="0" normalizeH="0" baseline="0" noProof="0" dirty="0" smtClean="0">
                <a:ln>
                  <a:noFill/>
                </a:ln>
                <a:solidFill>
                  <a:schemeClr val="tx1"/>
                </a:solidFill>
                <a:effectLst/>
                <a:uLnTx/>
                <a:uFillTx/>
                <a:latin typeface="+mn-lt"/>
                <a:ea typeface="+mj-ea"/>
                <a:cs typeface="+mj-cs"/>
              </a:rPr>
              <a:t>dotazy ???</a:t>
            </a:r>
            <a:endParaRPr kumimoji="0" lang="cs-CZ" sz="2800" b="0" i="0" u="none" strike="noStrike" kern="1200" cap="none" spc="0" normalizeH="0" noProof="0" dirty="0" smtClean="0">
              <a:ln>
                <a:noFill/>
              </a:ln>
              <a:solidFill>
                <a:schemeClr val="tx1"/>
              </a:solidFill>
              <a:effectLst/>
              <a:uLnTx/>
              <a:uFillTx/>
              <a:latin typeface="+mn-lt"/>
              <a:ea typeface="+mj-ea"/>
              <a:cs typeface="+mj-cs"/>
            </a:endParaRPr>
          </a:p>
          <a:p>
            <a:pPr lvl="0" algn="ctr">
              <a:spcBef>
                <a:spcPct val="0"/>
              </a:spcBef>
              <a:buFontTx/>
              <a:buChar char="-"/>
            </a:pPr>
            <a:r>
              <a:rPr lang="cs-CZ" sz="2800" dirty="0" smtClean="0">
                <a:ea typeface="+mj-ea"/>
                <a:cs typeface="+mj-cs"/>
              </a:rPr>
              <a:t> </a:t>
            </a:r>
            <a:r>
              <a:rPr lang="cs-CZ" sz="2800" dirty="0" smtClean="0"/>
              <a:t>připomínky </a:t>
            </a:r>
            <a:r>
              <a:rPr lang="cs-CZ" sz="2800" dirty="0" smtClean="0"/>
              <a:t>???</a:t>
            </a:r>
            <a:endParaRPr lang="cs-CZ" sz="2800" dirty="0" smtClean="0">
              <a:ea typeface="+mj-ea"/>
              <a:cs typeface="+mj-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cs-CZ" sz="4400" noProof="0" dirty="0">
                <a:latin typeface="+mj-lt"/>
                <a:ea typeface="+mj-ea"/>
                <a:cs typeface="+mj-cs"/>
              </a:rPr>
              <a:t>7</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Online služby</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cs-CZ" sz="2800" b="0" i="0" u="none" strike="noStrike" kern="1200" cap="none" spc="0" normalizeH="0" baseline="0" noProof="0" dirty="0" smtClean="0">
                <a:ln>
                  <a:noFill/>
                </a:ln>
                <a:solidFill>
                  <a:schemeClr val="tx1"/>
                </a:solidFill>
                <a:effectLst/>
                <a:uLnTx/>
                <a:uFillTx/>
                <a:latin typeface="+mn-lt"/>
                <a:ea typeface="+mj-ea"/>
                <a:cs typeface="+mj-cs"/>
              </a:rPr>
              <a:t>-</a:t>
            </a:r>
            <a:r>
              <a:rPr lang="cs-CZ" sz="2800" noProof="0" dirty="0" smtClean="0">
                <a:ea typeface="+mj-ea"/>
                <a:cs typeface="+mj-cs"/>
              </a:rPr>
              <a:t> </a:t>
            </a:r>
            <a:r>
              <a:rPr lang="cs-CZ" sz="2800" noProof="0" dirty="0" err="1" smtClean="0">
                <a:ea typeface="+mj-ea"/>
                <a:cs typeface="+mj-cs"/>
              </a:rPr>
              <a:t>Elev</a:t>
            </a:r>
            <a:r>
              <a:rPr lang="cs-CZ" sz="2800" noProof="0" dirty="0" smtClean="0">
                <a:ea typeface="+mj-ea"/>
                <a:cs typeface="+mj-cs"/>
              </a:rPr>
              <a:t> IMS Praha</a:t>
            </a:r>
          </a:p>
          <a:p>
            <a:pPr marL="0" marR="0" lvl="0" indent="0" algn="ctr" defTabSz="914400" rtl="0" eaLnBrk="1" fontAlgn="auto" latinLnBrk="0" hangingPunct="1">
              <a:lnSpc>
                <a:spcPct val="100000"/>
              </a:lnSpc>
              <a:spcBef>
                <a:spcPct val="0"/>
              </a:spcBef>
              <a:spcAft>
                <a:spcPts val="0"/>
              </a:spcAft>
              <a:buClrTx/>
              <a:buSzTx/>
              <a:buFontTx/>
              <a:buNone/>
              <a:tabLst/>
              <a:defRPr/>
            </a:pPr>
            <a:r>
              <a:rPr lang="cs-CZ" sz="2800" noProof="0" dirty="0" smtClean="0">
                <a:ea typeface="+mj-ea"/>
                <a:cs typeface="+mj-cs"/>
              </a:rPr>
              <a:t>- Office Web </a:t>
            </a:r>
            <a:r>
              <a:rPr lang="cs-CZ" sz="2800" noProof="0" dirty="0" err="1" smtClean="0">
                <a:ea typeface="+mj-ea"/>
                <a:cs typeface="+mj-cs"/>
              </a:rPr>
              <a:t>App</a:t>
            </a:r>
            <a:endParaRPr lang="cs-CZ" sz="2800" dirty="0" smtClean="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Char char="-"/>
              <a:tabLst/>
              <a:defRPr/>
            </a:pPr>
            <a:r>
              <a:rPr lang="cs-CZ" sz="2800" dirty="0" smtClean="0">
                <a:ea typeface="+mj-ea"/>
                <a:cs typeface="+mj-cs"/>
              </a:rPr>
              <a:t> G</a:t>
            </a:r>
            <a:r>
              <a:rPr kumimoji="0" lang="cs-CZ" sz="2800" b="0" i="0" u="none" strike="noStrike" kern="1200" cap="none" spc="0" normalizeH="0" baseline="0" noProof="0" dirty="0" err="1" smtClean="0">
                <a:ln>
                  <a:noFill/>
                </a:ln>
                <a:solidFill>
                  <a:schemeClr val="tx1"/>
                </a:solidFill>
                <a:effectLst/>
                <a:uLnTx/>
                <a:uFillTx/>
                <a:latin typeface="+mn-lt"/>
                <a:ea typeface="+mj-ea"/>
                <a:cs typeface="+mj-cs"/>
              </a:rPr>
              <a:t>oogle</a:t>
            </a:r>
            <a:endParaRPr kumimoji="0" lang="cs-CZ" sz="2800" b="0" i="0" u="none" strike="noStrike" kern="1200" cap="none" spc="0" normalizeH="0" baseline="0" noProof="0" dirty="0" smtClean="0">
              <a:ln>
                <a:noFill/>
              </a:ln>
              <a:solidFill>
                <a:schemeClr val="tx1"/>
              </a:solidFill>
              <a:effectLst/>
              <a:uLnTx/>
              <a:uFillTx/>
              <a:latin typeface="+mn-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Char char="-"/>
              <a:tabLst/>
              <a:defRPr/>
            </a:pPr>
            <a:r>
              <a:rPr lang="cs-CZ" sz="2800" dirty="0" smtClean="0">
                <a:ea typeface="+mj-ea"/>
                <a:cs typeface="+mj-cs"/>
              </a:rPr>
              <a:t> </a:t>
            </a:r>
            <a:r>
              <a:rPr lang="cs-CZ" sz="2800" dirty="0" err="1" smtClean="0">
                <a:ea typeface="+mj-ea"/>
                <a:cs typeface="+mj-cs"/>
              </a:rPr>
              <a:t>DropBox</a:t>
            </a:r>
            <a:endParaRPr lang="cs-CZ" sz="2800" dirty="0" smtClean="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Char char="-"/>
              <a:tabLst/>
              <a:defRPr/>
            </a:pPr>
            <a:r>
              <a:rPr kumimoji="0" lang="cs-CZ" sz="2800" b="0" i="0" u="none" strike="noStrike" kern="1200" cap="none" spc="0" normalizeH="0" noProof="0" dirty="0" smtClean="0">
                <a:ln>
                  <a:noFill/>
                </a:ln>
                <a:solidFill>
                  <a:schemeClr val="tx1"/>
                </a:solidFill>
                <a:effectLst/>
                <a:uLnTx/>
                <a:uFillTx/>
                <a:latin typeface="+mn-lt"/>
                <a:ea typeface="+mj-ea"/>
                <a:cs typeface="+mj-cs"/>
              </a:rPr>
              <a:t> </a:t>
            </a:r>
            <a:r>
              <a:rPr kumimoji="0" lang="cs-CZ" sz="2800" b="0" i="0" u="none" strike="noStrike" kern="1200" cap="none" spc="0" normalizeH="0" noProof="0" dirty="0" smtClean="0">
                <a:ln>
                  <a:noFill/>
                </a:ln>
                <a:solidFill>
                  <a:schemeClr val="tx1"/>
                </a:solidFill>
                <a:effectLst/>
                <a:uLnTx/>
                <a:uFillTx/>
                <a:latin typeface="+mn-lt"/>
                <a:ea typeface="+mj-ea"/>
                <a:cs typeface="+mj-cs"/>
              </a:rPr>
              <a:t>Rajče, </a:t>
            </a:r>
            <a:r>
              <a:rPr kumimoji="0" lang="cs-CZ" sz="2800" b="0" i="0" u="none" strike="noStrike" kern="1200" cap="none" spc="0" normalizeH="0" noProof="0" dirty="0" err="1" smtClean="0">
                <a:ln>
                  <a:noFill/>
                </a:ln>
                <a:solidFill>
                  <a:schemeClr val="tx1"/>
                </a:solidFill>
                <a:effectLst/>
                <a:uLnTx/>
                <a:uFillTx/>
                <a:latin typeface="+mn-lt"/>
                <a:ea typeface="+mj-ea"/>
                <a:cs typeface="+mj-cs"/>
              </a:rPr>
              <a:t>Picasa</a:t>
            </a:r>
            <a:endParaRPr kumimoji="0" lang="cs-CZ" sz="2800" b="0" i="0" u="none" strike="noStrike" kern="1200" cap="none" spc="0" normalizeH="0" noProof="0" dirty="0" smtClean="0">
              <a:ln>
                <a:noFill/>
              </a:ln>
              <a:solidFill>
                <a:schemeClr val="tx1"/>
              </a:solidFill>
              <a:effectLst/>
              <a:uLnTx/>
              <a:uFillTx/>
              <a:latin typeface="+mn-lt"/>
              <a:ea typeface="+mj-ea"/>
              <a:cs typeface="+mj-cs"/>
            </a:endParaRPr>
          </a:p>
        </p:txBody>
      </p:sp>
      <p:pic>
        <p:nvPicPr>
          <p:cNvPr id="14338" name="Picture 2"/>
          <p:cNvPicPr>
            <a:picLocks noChangeAspect="1" noChangeArrowheads="1"/>
          </p:cNvPicPr>
          <p:nvPr/>
        </p:nvPicPr>
        <p:blipFill>
          <a:blip r:embed="rId3" cstate="print"/>
          <a:srcRect/>
          <a:stretch>
            <a:fillRect/>
          </a:stretch>
        </p:blipFill>
        <p:spPr bwMode="auto">
          <a:xfrm>
            <a:off x="251520" y="764704"/>
            <a:ext cx="2075906" cy="1728192"/>
          </a:xfrm>
          <a:prstGeom prst="rect">
            <a:avLst/>
          </a:prstGeom>
          <a:noFill/>
          <a:ln w="9525">
            <a:noFill/>
            <a:miter lim="800000"/>
            <a:headEnd/>
            <a:tailEnd/>
          </a:ln>
        </p:spPr>
      </p:pic>
      <p:pic>
        <p:nvPicPr>
          <p:cNvPr id="14339" name="Picture 3"/>
          <p:cNvPicPr>
            <a:picLocks noChangeAspect="1" noChangeArrowheads="1"/>
          </p:cNvPicPr>
          <p:nvPr/>
        </p:nvPicPr>
        <p:blipFill>
          <a:blip r:embed="rId4" cstate="print"/>
          <a:srcRect/>
          <a:stretch>
            <a:fillRect/>
          </a:stretch>
        </p:blipFill>
        <p:spPr bwMode="auto">
          <a:xfrm>
            <a:off x="6732240" y="620688"/>
            <a:ext cx="2160240" cy="1620180"/>
          </a:xfrm>
          <a:prstGeom prst="rect">
            <a:avLst/>
          </a:prstGeom>
          <a:noFill/>
          <a:ln w="9525">
            <a:noFill/>
            <a:miter lim="800000"/>
            <a:headEnd/>
            <a:tailEnd/>
          </a:ln>
        </p:spPr>
      </p:pic>
      <p:pic>
        <p:nvPicPr>
          <p:cNvPr id="14340" name="Picture 4"/>
          <p:cNvPicPr>
            <a:picLocks noChangeAspect="1" noChangeArrowheads="1"/>
          </p:cNvPicPr>
          <p:nvPr/>
        </p:nvPicPr>
        <p:blipFill>
          <a:blip r:embed="rId5" cstate="print"/>
          <a:srcRect/>
          <a:stretch>
            <a:fillRect/>
          </a:stretch>
        </p:blipFill>
        <p:spPr bwMode="auto">
          <a:xfrm>
            <a:off x="179512" y="3429000"/>
            <a:ext cx="2252464" cy="2258863"/>
          </a:xfrm>
          <a:prstGeom prst="rect">
            <a:avLst/>
          </a:prstGeom>
          <a:noFill/>
          <a:ln w="9525">
            <a:noFill/>
            <a:miter lim="800000"/>
            <a:headEnd/>
            <a:tailEnd/>
          </a:ln>
        </p:spPr>
      </p:pic>
      <p:pic>
        <p:nvPicPr>
          <p:cNvPr id="14341" name="Picture 5"/>
          <p:cNvPicPr>
            <a:picLocks noChangeAspect="1" noChangeArrowheads="1"/>
          </p:cNvPicPr>
          <p:nvPr/>
        </p:nvPicPr>
        <p:blipFill>
          <a:blip r:embed="rId6" cstate="print"/>
          <a:srcRect/>
          <a:stretch>
            <a:fillRect/>
          </a:stretch>
        </p:blipFill>
        <p:spPr bwMode="auto">
          <a:xfrm>
            <a:off x="6948264" y="2924944"/>
            <a:ext cx="1760984" cy="1417592"/>
          </a:xfrm>
          <a:prstGeom prst="rect">
            <a:avLst/>
          </a:prstGeom>
          <a:noFill/>
          <a:ln w="9525">
            <a:noFill/>
            <a:miter lim="800000"/>
            <a:headEnd/>
            <a:tailEnd/>
          </a:ln>
        </p:spPr>
      </p:pic>
      <p:pic>
        <p:nvPicPr>
          <p:cNvPr id="14345" name="Picture 9" descr="D:\Fire_Down\picasa_forum_logo1jpg.jpg"/>
          <p:cNvPicPr>
            <a:picLocks noChangeAspect="1" noChangeArrowheads="1"/>
          </p:cNvPicPr>
          <p:nvPr/>
        </p:nvPicPr>
        <p:blipFill>
          <a:blip r:embed="rId7" cstate="print"/>
          <a:srcRect/>
          <a:stretch>
            <a:fillRect/>
          </a:stretch>
        </p:blipFill>
        <p:spPr bwMode="auto">
          <a:xfrm>
            <a:off x="6876256" y="4869160"/>
            <a:ext cx="1584176" cy="1584176"/>
          </a:xfrm>
          <a:prstGeom prst="rect">
            <a:avLst/>
          </a:prstGeom>
          <a:noFill/>
        </p:spPr>
      </p:pic>
      <p:pic>
        <p:nvPicPr>
          <p:cNvPr id="14346" name="Picture 10"/>
          <p:cNvPicPr>
            <a:picLocks noChangeAspect="1" noChangeArrowheads="1"/>
          </p:cNvPicPr>
          <p:nvPr/>
        </p:nvPicPr>
        <p:blipFill>
          <a:blip r:embed="rId8" cstate="print"/>
          <a:srcRect/>
          <a:stretch>
            <a:fillRect/>
          </a:stretch>
        </p:blipFill>
        <p:spPr bwMode="auto">
          <a:xfrm>
            <a:off x="3851920" y="5301208"/>
            <a:ext cx="1333500" cy="131445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cs-CZ" sz="4400" dirty="0" smtClean="0">
                <a:latin typeface="+mj-lt"/>
                <a:ea typeface="+mj-ea"/>
                <a:cs typeface="+mj-cs"/>
              </a:rPr>
              <a:t>Děkuji za pozornost</a:t>
            </a:r>
            <a:r>
              <a:rPr kumimoji="0" lang="cs-CZ" sz="4400" b="0" i="0" u="none" strike="noStrike" kern="1200" cap="none" spc="0" normalizeH="0" baseline="0" noProof="0" dirty="0" smtClean="0">
                <a:ln>
                  <a:noFill/>
                </a:ln>
                <a:solidFill>
                  <a:schemeClr val="tx1"/>
                </a:solidFill>
                <a:effectLst/>
                <a:uLnTx/>
                <a:uFillTx/>
                <a:latin typeface="+mj-lt"/>
                <a:ea typeface="+mj-ea"/>
                <a:cs typeface="+mj-cs"/>
              </a:rPr>
              <a:t/>
            </a:r>
            <a:br>
              <a:rPr kumimoji="0" lang="cs-CZ" sz="4400" b="0" i="0" u="none" strike="noStrike" kern="1200" cap="none" spc="0" normalizeH="0" baseline="0" noProof="0" dirty="0" smtClean="0">
                <a:ln>
                  <a:noFill/>
                </a:ln>
                <a:solidFill>
                  <a:schemeClr val="tx1"/>
                </a:solidFill>
                <a:effectLst/>
                <a:uLnTx/>
                <a:uFillTx/>
                <a:latin typeface="+mj-lt"/>
                <a:ea typeface="+mj-ea"/>
                <a:cs typeface="+mj-cs"/>
              </a:rPr>
            </a:b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cs-CZ" sz="2800" b="0" i="0" u="none" strike="noStrike" kern="1200" cap="none" spc="0" normalizeH="0" baseline="0" noProof="0" dirty="0" smtClean="0">
              <a:ln>
                <a:noFill/>
              </a:ln>
              <a:solidFill>
                <a:schemeClr val="tx1"/>
              </a:solidFill>
              <a:effectLst/>
              <a:uLnTx/>
              <a:uFillTx/>
              <a:latin typeface="+mn-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cs-CZ" sz="2800" dirty="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cs-CZ" sz="2800" b="0" i="0" u="none" strike="noStrike" kern="1200" cap="none" spc="0" normalizeH="0" baseline="0" noProof="0" dirty="0" smtClean="0">
                <a:ln>
                  <a:noFill/>
                </a:ln>
                <a:solidFill>
                  <a:schemeClr val="tx1"/>
                </a:solidFill>
                <a:effectLst/>
                <a:uLnTx/>
                <a:uFillTx/>
                <a:latin typeface="+mn-lt"/>
                <a:ea typeface="+mj-ea"/>
                <a:cs typeface="+mj-cs"/>
              </a:rPr>
              <a:t>Pavel Ševčík</a:t>
            </a:r>
            <a:br>
              <a:rPr kumimoji="0" lang="cs-CZ" sz="2800" b="0" i="0" u="none" strike="noStrike" kern="1200" cap="none" spc="0" normalizeH="0" baseline="0" noProof="0" dirty="0" smtClean="0">
                <a:ln>
                  <a:noFill/>
                </a:ln>
                <a:solidFill>
                  <a:schemeClr val="tx1"/>
                </a:solidFill>
                <a:effectLst/>
                <a:uLnTx/>
                <a:uFillTx/>
                <a:latin typeface="+mn-lt"/>
                <a:ea typeface="+mj-ea"/>
                <a:cs typeface="+mj-cs"/>
              </a:rPr>
            </a:br>
            <a:r>
              <a:rPr kumimoji="0" lang="cs-CZ" sz="2800" b="0" i="0" u="none" strike="noStrike" kern="1200" cap="none" spc="0" normalizeH="0" baseline="0" noProof="0" dirty="0" smtClean="0">
                <a:ln>
                  <a:noFill/>
                </a:ln>
                <a:solidFill>
                  <a:schemeClr val="tx1"/>
                </a:solidFill>
                <a:effectLst/>
                <a:uLnTx/>
                <a:uFillTx/>
                <a:latin typeface="+mn-lt"/>
                <a:ea typeface="+mj-ea"/>
                <a:cs typeface="+mj-cs"/>
              </a:rPr>
              <a:t>informatik</a:t>
            </a:r>
            <a:r>
              <a:rPr lang="cs-CZ" sz="2800" dirty="0" smtClean="0">
                <a:ea typeface="+mj-ea"/>
                <a:cs typeface="+mj-cs"/>
              </a:rPr>
              <a:t> </a:t>
            </a:r>
            <a:r>
              <a:rPr lang="cs-CZ" sz="2800" dirty="0" err="1" smtClean="0">
                <a:ea typeface="+mj-ea"/>
                <a:cs typeface="+mj-cs"/>
              </a:rPr>
              <a:t>MěÚ</a:t>
            </a:r>
            <a:r>
              <a:rPr lang="cs-CZ" sz="2800" dirty="0" smtClean="0">
                <a:ea typeface="+mj-ea"/>
                <a:cs typeface="+mj-cs"/>
              </a:rPr>
              <a:t> Boskovice</a:t>
            </a:r>
            <a:br>
              <a:rPr lang="cs-CZ" sz="2800" dirty="0" smtClean="0">
                <a:ea typeface="+mj-ea"/>
                <a:cs typeface="+mj-cs"/>
              </a:rPr>
            </a:br>
            <a:r>
              <a:rPr lang="cs-CZ" sz="2800" dirty="0" err="1" smtClean="0">
                <a:ea typeface="+mj-ea"/>
                <a:cs typeface="+mj-cs"/>
              </a:rPr>
              <a:t>sevcik</a:t>
            </a:r>
            <a:r>
              <a:rPr lang="cs-CZ" sz="2800" dirty="0" smtClean="0">
                <a:ea typeface="+mj-ea"/>
                <a:cs typeface="+mj-cs"/>
              </a:rPr>
              <a:t>@</a:t>
            </a:r>
            <a:r>
              <a:rPr lang="cs-CZ" sz="2800" dirty="0" err="1" smtClean="0">
                <a:ea typeface="+mj-ea"/>
                <a:cs typeface="+mj-cs"/>
              </a:rPr>
              <a:t>boskovice.cz</a:t>
            </a:r>
            <a:r>
              <a:rPr lang="cs-CZ" sz="2800" dirty="0" smtClean="0">
                <a:ea typeface="+mj-ea"/>
                <a:cs typeface="+mj-cs"/>
              </a:rPr>
              <a:t/>
            </a:r>
            <a:br>
              <a:rPr lang="cs-CZ" sz="2800" dirty="0" smtClean="0">
                <a:ea typeface="+mj-ea"/>
                <a:cs typeface="+mj-cs"/>
              </a:rPr>
            </a:br>
            <a:endParaRPr lang="cs-CZ" sz="2800" dirty="0" smtClean="0">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85000" lnSpcReduction="20000"/>
          </a:bodyPr>
          <a:lstStyle/>
          <a:p>
            <a:pPr marL="742950" marR="0" lvl="0" indent="-742950" algn="ctr" defTabSz="914400" rtl="0" eaLnBrk="1" fontAlgn="auto" latinLnBrk="0" hangingPunct="1">
              <a:lnSpc>
                <a:spcPct val="100000"/>
              </a:lnSpc>
              <a:spcBef>
                <a:spcPct val="0"/>
              </a:spcBef>
              <a:spcAft>
                <a:spcPts val="0"/>
              </a:spcAft>
              <a:buClrTx/>
              <a:buSzTx/>
              <a:buFontTx/>
              <a:buAutoNum type="arabicPeriod"/>
              <a:tabLst/>
              <a:defRPr/>
            </a:pPr>
            <a:r>
              <a:rPr kumimoji="0" lang="cs-CZ" sz="4400" b="0" i="0" u="none" strike="noStrike" kern="1200" cap="none" spc="0" normalizeH="0" baseline="0" noProof="0" dirty="0" smtClean="0">
                <a:ln>
                  <a:noFill/>
                </a:ln>
                <a:solidFill>
                  <a:schemeClr val="tx1"/>
                </a:solidFill>
                <a:effectLst/>
                <a:uLnTx/>
                <a:uFillTx/>
                <a:latin typeface="+mj-lt"/>
                <a:ea typeface="+mj-ea"/>
                <a:cs typeface="+mj-cs"/>
              </a:rPr>
              <a:t>Úvodní informace</a:t>
            </a:r>
          </a:p>
          <a:p>
            <a:pPr marL="514350" marR="0" lvl="0" indent="-514350" algn="ctr" defTabSz="914400" rtl="0" eaLnBrk="1" fontAlgn="auto" latinLnBrk="0" hangingPunct="1">
              <a:lnSpc>
                <a:spcPct val="100000"/>
              </a:lnSpc>
              <a:spcBef>
                <a:spcPct val="0"/>
              </a:spcBef>
              <a:spcAft>
                <a:spcPts val="0"/>
              </a:spcAft>
              <a:buClrTx/>
              <a:buSzTx/>
              <a:tabLst/>
              <a:defRPr/>
            </a:pPr>
            <a:endParaRPr lang="cs-CZ" sz="4400" dirty="0" smtClean="0">
              <a:latin typeface="+mj-lt"/>
              <a:ea typeface="+mj-ea"/>
              <a:cs typeface="+mj-cs"/>
            </a:endParaRPr>
          </a:p>
          <a:p>
            <a:pPr marL="514350" lvl="0" indent="-514350" algn="ctr">
              <a:spcBef>
                <a:spcPct val="0"/>
              </a:spcBef>
              <a:defRPr/>
            </a:pPr>
            <a:r>
              <a:rPr kumimoji="0" lang="cs-CZ" sz="2800" b="0" i="0" u="none" strike="noStrike" kern="1200" cap="none" spc="0" normalizeH="0" baseline="0" noProof="0" dirty="0" smtClean="0">
                <a:ln>
                  <a:noFill/>
                </a:ln>
                <a:solidFill>
                  <a:schemeClr val="tx1"/>
                </a:solidFill>
                <a:effectLst/>
                <a:uLnTx/>
                <a:uFillTx/>
                <a:latin typeface="+mn-lt"/>
                <a:ea typeface="+mj-ea"/>
                <a:cs typeface="+mj-cs"/>
              </a:rPr>
              <a:t/>
            </a:r>
            <a:br>
              <a:rPr kumimoji="0" lang="cs-CZ" sz="2800" b="0" i="0" u="none" strike="noStrike" kern="1200" cap="none" spc="0" normalizeH="0" baseline="0" noProof="0" dirty="0" smtClean="0">
                <a:ln>
                  <a:noFill/>
                </a:ln>
                <a:solidFill>
                  <a:schemeClr val="tx1"/>
                </a:solidFill>
                <a:effectLst/>
                <a:uLnTx/>
                <a:uFillTx/>
                <a:latin typeface="+mn-lt"/>
                <a:ea typeface="+mj-ea"/>
                <a:cs typeface="+mj-cs"/>
              </a:rPr>
            </a:br>
            <a:r>
              <a:rPr lang="cs-CZ" sz="2800" dirty="0" smtClean="0"/>
              <a:t>Spuštění systému datových schránek a zavádění elektronických systémů spisové služby spojené s novou legislativou vytváří množství otázek, které trápí českou veřejnost. Úkolem tohoto kurzu je zaplnit existující mezeru v jedné ze zmíněných oblastí, kterou je problematika elektronické spisové služby, práce s dokumenty uloženými v digitální podobě, prokazování pravosti těchto dokumentů z pohledu jejich střednědobého a dlouhodobého uložení. </a:t>
            </a:r>
            <a:br>
              <a:rPr lang="cs-CZ" sz="2800" dirty="0" smtClean="0"/>
            </a:br>
            <a:r>
              <a:rPr lang="cs-CZ" sz="2800" dirty="0" smtClean="0"/>
              <a:t>Kurz se též zaměřuje na jednotlivé druhy konverzí a převodů dokumentů z podoby digitální do analogové a naopak. </a:t>
            </a:r>
            <a:endParaRPr kumimoji="0" lang="cs-CZ" sz="28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92500" lnSpcReduction="10000"/>
          </a:bodyPr>
          <a:lstStyle/>
          <a:p>
            <a:pPr lvl="0" algn="ctr">
              <a:spcBef>
                <a:spcPct val="0"/>
              </a:spcBef>
              <a:defRPr/>
            </a:pPr>
            <a:r>
              <a:rPr kumimoji="0" lang="cs-CZ" sz="4400" b="0" i="0" u="none" strike="noStrike" kern="1200" cap="none" spc="0" normalizeH="0" baseline="0" noProof="0" dirty="0" smtClean="0">
                <a:ln>
                  <a:noFill/>
                </a:ln>
                <a:solidFill>
                  <a:schemeClr val="tx1"/>
                </a:solidFill>
                <a:effectLst/>
                <a:uLnTx/>
                <a:uFillTx/>
                <a:latin typeface="+mj-lt"/>
                <a:ea typeface="+mj-ea"/>
                <a:cs typeface="+mj-cs"/>
              </a:rPr>
              <a:t>2. </a:t>
            </a:r>
            <a:r>
              <a:rPr lang="cs-CZ" sz="4400" dirty="0" smtClean="0"/>
              <a:t>Dokumenty a jejich </a:t>
            </a:r>
            <a:r>
              <a:rPr lang="cs-CZ" sz="4400" dirty="0" smtClean="0"/>
              <a:t>vlastnosti</a:t>
            </a:r>
          </a:p>
          <a:p>
            <a:pPr lvl="0">
              <a:spcBef>
                <a:spcPct val="0"/>
              </a:spcBef>
              <a:defRPr/>
            </a:pPr>
            <a:endParaRPr lang="cs-CZ" sz="2800" b="1" dirty="0" smtClean="0"/>
          </a:p>
          <a:p>
            <a:pPr lvl="0">
              <a:spcBef>
                <a:spcPct val="0"/>
              </a:spcBef>
              <a:defRPr/>
            </a:pPr>
            <a:r>
              <a:rPr lang="cs-CZ" sz="2600" b="1" dirty="0" smtClean="0"/>
              <a:t>Pojem dokument</a:t>
            </a:r>
            <a:r>
              <a:rPr lang="cs-CZ" sz="2600" dirty="0" smtClean="0"/>
              <a:t>:</a:t>
            </a:r>
            <a:endParaRPr lang="cs-CZ" sz="2600" dirty="0" smtClean="0"/>
          </a:p>
          <a:p>
            <a:pPr lvl="0" algn="ctr">
              <a:spcBef>
                <a:spcPct val="0"/>
              </a:spcBef>
              <a:buFontTx/>
              <a:buChar char="-"/>
              <a:defRPr/>
            </a:pPr>
            <a:r>
              <a:rPr lang="cs-CZ" sz="2600" dirty="0" smtClean="0"/>
              <a:t>dokumentem </a:t>
            </a:r>
            <a:r>
              <a:rPr lang="cs-CZ" sz="2600" dirty="0" smtClean="0"/>
              <a:t>je každá písemná, obrazová, zvuková nebo jiná zaznamenaná informace, ať již v podobě analogové či digitální, která byla vytvořena původcem nebo byla původci doručena</a:t>
            </a:r>
            <a:r>
              <a:rPr lang="cs-CZ" sz="2600" dirty="0" smtClean="0"/>
              <a:t>.</a:t>
            </a:r>
          </a:p>
          <a:p>
            <a:pPr lvl="0">
              <a:spcBef>
                <a:spcPct val="0"/>
              </a:spcBef>
              <a:defRPr/>
            </a:pPr>
            <a:r>
              <a:rPr lang="cs-CZ" sz="2600" b="1" dirty="0" smtClean="0"/>
              <a:t>Digitální podoba </a:t>
            </a:r>
            <a:r>
              <a:rPr lang="cs-CZ" sz="2600" b="1" dirty="0" smtClean="0"/>
              <a:t>dokumentu:</a:t>
            </a:r>
          </a:p>
          <a:p>
            <a:pPr lvl="0" algn="ctr">
              <a:spcBef>
                <a:spcPct val="0"/>
              </a:spcBef>
              <a:buFontTx/>
              <a:buChar char="-"/>
              <a:defRPr/>
            </a:pPr>
            <a:r>
              <a:rPr lang="cs-CZ" sz="2600" dirty="0" smtClean="0"/>
              <a:t> digitální </a:t>
            </a:r>
            <a:r>
              <a:rPr lang="cs-CZ" sz="2600" dirty="0" smtClean="0"/>
              <a:t>podobou zaznamenání informace se rozumí převedení původní analogové informace vyjádřené například písmeny, u informace zaznamenané psanou formou, nebo úrovní určité fyzikální veličiny, například u informace zaznamenané obrazově, zvukově nebo jinak do podoby číselné, a to nejčastěji v binární číselné soustavě.</a:t>
            </a:r>
            <a:endParaRPr kumimoji="0" lang="cs-CZ" sz="26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6146" name="Picture 2"/>
          <p:cNvPicPr>
            <a:picLocks noChangeAspect="1" noChangeArrowheads="1"/>
          </p:cNvPicPr>
          <p:nvPr/>
        </p:nvPicPr>
        <p:blipFill>
          <a:blip r:embed="rId3" cstate="print"/>
          <a:srcRect/>
          <a:stretch>
            <a:fillRect/>
          </a:stretch>
        </p:blipFill>
        <p:spPr bwMode="auto">
          <a:xfrm>
            <a:off x="7956376" y="980728"/>
            <a:ext cx="1080120" cy="108012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77500" lnSpcReduction="20000"/>
          </a:bodyPr>
          <a:lstStyle/>
          <a:p>
            <a:pPr lvl="0" algn="ctr">
              <a:spcBef>
                <a:spcPct val="0"/>
              </a:spcBef>
              <a:defRPr/>
            </a:pPr>
            <a:r>
              <a:rPr kumimoji="0" lang="cs-CZ" sz="6600" b="0" i="0" u="none" strike="noStrike" kern="1200" cap="none" spc="0" normalizeH="0" baseline="0" noProof="0" dirty="0" smtClean="0">
                <a:ln>
                  <a:noFill/>
                </a:ln>
                <a:solidFill>
                  <a:schemeClr val="tx1"/>
                </a:solidFill>
                <a:effectLst/>
                <a:uLnTx/>
                <a:uFillTx/>
                <a:latin typeface="+mj-lt"/>
                <a:ea typeface="+mj-ea"/>
                <a:cs typeface="+mj-cs"/>
              </a:rPr>
              <a:t>2. </a:t>
            </a:r>
            <a:r>
              <a:rPr lang="cs-CZ" sz="6600" dirty="0" smtClean="0"/>
              <a:t>Dokumenty a jejich </a:t>
            </a:r>
            <a:r>
              <a:rPr lang="cs-CZ" sz="6600" dirty="0" smtClean="0"/>
              <a:t>vlastnosti</a:t>
            </a:r>
          </a:p>
          <a:p>
            <a:pPr lvl="0" algn="ctr">
              <a:spcBef>
                <a:spcPct val="0"/>
              </a:spcBef>
              <a:defRPr/>
            </a:pPr>
            <a:endParaRPr lang="cs-CZ" sz="4400" dirty="0" smtClean="0"/>
          </a:p>
          <a:p>
            <a:pPr lvl="0">
              <a:spcBef>
                <a:spcPct val="0"/>
              </a:spcBef>
              <a:defRPr/>
            </a:pPr>
            <a:r>
              <a:rPr lang="cs-CZ" sz="3100" b="1" dirty="0" smtClean="0"/>
              <a:t>Nejdůležitější vlastnosti dokumentů v digitální </a:t>
            </a:r>
            <a:r>
              <a:rPr lang="cs-CZ" sz="3100" b="1" dirty="0" smtClean="0"/>
              <a:t>podobě:</a:t>
            </a:r>
          </a:p>
          <a:p>
            <a:pPr lvl="0">
              <a:spcBef>
                <a:spcPct val="0"/>
              </a:spcBef>
              <a:defRPr/>
            </a:pPr>
            <a:endParaRPr lang="cs-CZ" sz="3100" b="1" dirty="0" smtClean="0"/>
          </a:p>
          <a:p>
            <a:pPr lvl="0" algn="ctr">
              <a:spcBef>
                <a:spcPct val="0"/>
              </a:spcBef>
              <a:defRPr/>
            </a:pPr>
            <a:r>
              <a:rPr lang="cs-CZ" sz="3100" dirty="0" smtClean="0"/>
              <a:t>Za nejdůležitější u dokumentů zaznamenaných digitální podobě lze považovat dvě vlastnosti: </a:t>
            </a:r>
            <a:r>
              <a:rPr lang="cs-CZ" sz="3100" b="1" dirty="0" smtClean="0"/>
              <a:t/>
            </a:r>
            <a:br>
              <a:rPr lang="cs-CZ" sz="3100" b="1" dirty="0" smtClean="0"/>
            </a:br>
            <a:r>
              <a:rPr lang="cs-CZ" sz="3100" dirty="0" smtClean="0"/>
              <a:t/>
            </a:r>
            <a:br>
              <a:rPr lang="cs-CZ" sz="3100" dirty="0" smtClean="0"/>
            </a:br>
            <a:r>
              <a:rPr lang="cs-CZ" sz="3100" dirty="0" smtClean="0"/>
              <a:t>a) kvalita zaznamenané informace se kopírováním nemění, říkáme, že není rozdíl mezi zdrojem a cílem pří duplikování dokumentů zaznamenaných digitálně. Tudíž nevznikají kopie, ale další originály, </a:t>
            </a:r>
            <a:br>
              <a:rPr lang="cs-CZ" sz="3100" dirty="0" smtClean="0"/>
            </a:br>
            <a:r>
              <a:rPr lang="cs-CZ" sz="3100" dirty="0" smtClean="0"/>
              <a:t/>
            </a:r>
            <a:br>
              <a:rPr lang="cs-CZ" sz="3100" dirty="0" smtClean="0"/>
            </a:br>
            <a:r>
              <a:rPr lang="cs-CZ" sz="3100" dirty="0" smtClean="0"/>
              <a:t>b) z bodu 1) plyne, že dokument zaznamenaný digitálně není závislý na jednom konkrétním nosiči.</a:t>
            </a:r>
            <a:endParaRPr kumimoji="0" lang="cs-CZ" sz="31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77500" lnSpcReduction="2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pl-PL" sz="2800" b="1" dirty="0" smtClean="0"/>
              <a:t>Rozdílný přístup v péči o </a:t>
            </a:r>
            <a:r>
              <a:rPr lang="pl-PL" sz="2800" b="1" dirty="0" smtClean="0"/>
              <a:t>dokumenty:</a:t>
            </a:r>
          </a:p>
          <a:p>
            <a:pPr lvl="0">
              <a:spcBef>
                <a:spcPct val="0"/>
              </a:spcBef>
              <a:defRPr/>
            </a:pPr>
            <a:endParaRPr lang="cs-CZ" sz="2800" b="1" dirty="0" smtClean="0"/>
          </a:p>
          <a:p>
            <a:pPr lvl="0" algn="ctr">
              <a:spcBef>
                <a:spcPct val="0"/>
              </a:spcBef>
              <a:defRPr/>
            </a:pPr>
            <a:r>
              <a:rPr lang="cs-CZ" sz="2800" dirty="0" smtClean="0"/>
              <a:t>Z </a:t>
            </a:r>
            <a:r>
              <a:rPr lang="cs-CZ" sz="2800" dirty="0" smtClean="0"/>
              <a:t>výše uvedených vlastností dokumentů zaznamenaných v digitální podobě plyne i rozdílný přístup v péči o dokumenty zaznamenané v analogové podobě a o dokumenty zaznamenané v podobě digitální: </a:t>
            </a:r>
            <a:r>
              <a:rPr lang="cs-CZ" sz="2800" b="1" dirty="0" smtClean="0"/>
              <a:t/>
            </a:r>
            <a:br>
              <a:rPr lang="cs-CZ" sz="2800" b="1" dirty="0" smtClean="0"/>
            </a:br>
            <a:r>
              <a:rPr lang="cs-CZ" sz="2800" dirty="0" smtClean="0"/>
              <a:t/>
            </a:r>
            <a:br>
              <a:rPr lang="cs-CZ" sz="2800" dirty="0" smtClean="0"/>
            </a:br>
            <a:r>
              <a:rPr lang="cs-CZ" sz="2800" dirty="0" smtClean="0"/>
              <a:t>a) dokument zaznamenaný v analogové podobě je pevně svázán s nosičem a se zánikem nosiče zaniká i konkrétní dokument. Můžeme mít pouze kopie původního dokumentu, </a:t>
            </a:r>
            <a:br>
              <a:rPr lang="cs-CZ" sz="2800" dirty="0" smtClean="0"/>
            </a:br>
            <a:r>
              <a:rPr lang="cs-CZ" sz="2800" dirty="0" smtClean="0"/>
              <a:t/>
            </a:r>
            <a:br>
              <a:rPr lang="cs-CZ" sz="2800" dirty="0" smtClean="0"/>
            </a:br>
            <a:r>
              <a:rPr lang="cs-CZ" sz="2800" dirty="0" smtClean="0"/>
              <a:t>b) dokument zaznamenaný v digitální podobě nezaniká se zánikem nosiče za předpokladu, že je v časovém intervalu kratším než fyzická a morální životnost nosiče převeden na nosič nový.</a:t>
            </a:r>
            <a:endParaRPr kumimoji="0" lang="cs-CZ"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fontScale="85000" lnSpcReduction="20000"/>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Rozdělení dokumentů podle </a:t>
            </a:r>
            <a:r>
              <a:rPr lang="cs-CZ" sz="2800" b="1" dirty="0" smtClean="0"/>
              <a:t>vlastností:</a:t>
            </a:r>
            <a:endParaRPr lang="cs-CZ" sz="2800" b="1" dirty="0" smtClean="0"/>
          </a:p>
          <a:p>
            <a:pPr lvl="0" algn="ctr">
              <a:spcBef>
                <a:spcPct val="0"/>
              </a:spcBef>
              <a:defRPr/>
            </a:pPr>
            <a:r>
              <a:rPr lang="cs-CZ" sz="2800" dirty="0" smtClean="0"/>
              <a:t>Zjednodušeně </a:t>
            </a:r>
            <a:r>
              <a:rPr lang="cs-CZ" sz="2800" dirty="0" smtClean="0"/>
              <a:t>lze říci, že dokumenty můžeme podle těchto vlastností rozdělit na dokumenty v materiální podobě, které jsou pevně svázány s materiálním nosičem, a dokumenty v nemateriální podobě, které nejsou pevně svázány s jedním materiálním nosičem</a:t>
            </a:r>
            <a:r>
              <a:rPr lang="cs-CZ" sz="2800" dirty="0" smtClean="0"/>
              <a:t>.</a:t>
            </a:r>
          </a:p>
          <a:p>
            <a:pPr lvl="0" algn="ctr">
              <a:spcBef>
                <a:spcPct val="0"/>
              </a:spcBef>
              <a:defRPr/>
            </a:pPr>
            <a:endParaRPr lang="cs-CZ" sz="2800" dirty="0" smtClean="0"/>
          </a:p>
          <a:p>
            <a:pPr lvl="0">
              <a:spcBef>
                <a:spcPct val="0"/>
              </a:spcBef>
              <a:defRPr/>
            </a:pPr>
            <a:r>
              <a:rPr lang="cs-CZ" sz="2800" b="1" dirty="0" smtClean="0"/>
              <a:t>Otázka pravosti dokumentů:</a:t>
            </a:r>
          </a:p>
          <a:p>
            <a:pPr lvl="0" algn="ctr">
              <a:spcBef>
                <a:spcPct val="0"/>
              </a:spcBef>
              <a:defRPr/>
            </a:pPr>
            <a:r>
              <a:rPr lang="cs-CZ" sz="2800" dirty="0" smtClean="0"/>
              <a:t>-</a:t>
            </a:r>
            <a:r>
              <a:rPr lang="cs-CZ" sz="2800" dirty="0" smtClean="0"/>
              <a:t> U dokumentů v materiální podobě velmi jednoduchá věc, neboť jakákoli změna informace znamená vždy fyzické poškození nosiče, </a:t>
            </a:r>
            <a:br>
              <a:rPr lang="cs-CZ" sz="2800" dirty="0" smtClean="0"/>
            </a:br>
            <a:r>
              <a:rPr lang="cs-CZ" sz="2800" dirty="0" smtClean="0"/>
              <a:t>-</a:t>
            </a:r>
            <a:r>
              <a:rPr lang="cs-CZ" sz="2800" dirty="0" smtClean="0"/>
              <a:t> U dokumentů v nemateriální podobě se na první pohled může zdát problém jen obtížně řešitelný</a:t>
            </a:r>
            <a:endParaRPr kumimoji="0" lang="cs-CZ" sz="28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esf_eu_oplzz_Podporujeme_horizontal_CMYK"/>
          <p:cNvPicPr/>
          <p:nvPr/>
        </p:nvPicPr>
        <p:blipFill>
          <a:blip r:embed="rId2" cstate="print"/>
          <a:srcRect/>
          <a:stretch>
            <a:fillRect/>
          </a:stretch>
        </p:blipFill>
        <p:spPr bwMode="auto">
          <a:xfrm>
            <a:off x="2571736" y="214290"/>
            <a:ext cx="4385972" cy="469127"/>
          </a:xfrm>
          <a:prstGeom prst="rect">
            <a:avLst/>
          </a:prstGeom>
          <a:noFill/>
          <a:ln w="9525">
            <a:noFill/>
            <a:miter lim="800000"/>
            <a:headEnd/>
            <a:tailEnd/>
          </a:ln>
        </p:spPr>
      </p:pic>
      <p:sp>
        <p:nvSpPr>
          <p:cNvPr id="5" name="Nadpis 1"/>
          <p:cNvSpPr txBox="1">
            <a:spLocks/>
          </p:cNvSpPr>
          <p:nvPr/>
        </p:nvSpPr>
        <p:spPr>
          <a:xfrm>
            <a:off x="642910" y="857232"/>
            <a:ext cx="7772400" cy="5286412"/>
          </a:xfrm>
          <a:prstGeom prst="rect">
            <a:avLst/>
          </a:prstGeom>
        </p:spPr>
        <p:txBody>
          <a:bodyPr vert="horz" lIns="91440" tIns="45720" rIns="91440" bIns="45720" rtlCol="0" anchor="ctr">
            <a:normAutofit/>
          </a:bodyPr>
          <a:lstStyle/>
          <a:p>
            <a:pPr lvl="0" algn="ctr">
              <a:spcBef>
                <a:spcPct val="0"/>
              </a:spcBef>
              <a:defRPr/>
            </a:pPr>
            <a:r>
              <a:rPr kumimoji="0" lang="cs-CZ" sz="5300" b="0" i="0" u="none" strike="noStrike" kern="1200" cap="none" spc="0" normalizeH="0" baseline="0" noProof="0" dirty="0" smtClean="0">
                <a:ln>
                  <a:noFill/>
                </a:ln>
                <a:solidFill>
                  <a:schemeClr val="tx1"/>
                </a:solidFill>
                <a:effectLst/>
                <a:uLnTx/>
                <a:uFillTx/>
                <a:latin typeface="+mj-lt"/>
                <a:ea typeface="+mj-ea"/>
                <a:cs typeface="+mj-cs"/>
              </a:rPr>
              <a:t>2. </a:t>
            </a:r>
            <a:r>
              <a:rPr lang="cs-CZ" sz="5300" dirty="0" smtClean="0"/>
              <a:t>Dokumenty a jejich vlastnosti</a:t>
            </a:r>
          </a:p>
          <a:p>
            <a:pPr lvl="0" algn="ctr">
              <a:spcBef>
                <a:spcPct val="0"/>
              </a:spcBef>
              <a:defRPr/>
            </a:pPr>
            <a:endParaRPr lang="cs-CZ" sz="4400" dirty="0" smtClean="0"/>
          </a:p>
          <a:p>
            <a:pPr lvl="0">
              <a:spcBef>
                <a:spcPct val="0"/>
              </a:spcBef>
              <a:defRPr/>
            </a:pPr>
            <a:r>
              <a:rPr lang="cs-CZ" sz="2800" b="1" dirty="0" smtClean="0"/>
              <a:t>Otázka pravosti nemateriálních dokumentů :</a:t>
            </a:r>
          </a:p>
          <a:p>
            <a:pPr lvl="0" algn="ctr">
              <a:spcBef>
                <a:spcPct val="0"/>
              </a:spcBef>
              <a:defRPr/>
            </a:pPr>
            <a:r>
              <a:rPr lang="cs-CZ" sz="2400" dirty="0" smtClean="0"/>
              <a:t>Problém u nemateriálních dokumentů však není neřešitelný, mají totiž další dvě velmi výhodné vlastnosti z pohledu řešení jejich autenticity: </a:t>
            </a:r>
            <a:br>
              <a:rPr lang="cs-CZ" sz="2400" dirty="0" smtClean="0"/>
            </a:br>
            <a:r>
              <a:rPr lang="cs-CZ" sz="2400" dirty="0" smtClean="0"/>
              <a:t>a</a:t>
            </a:r>
            <a:r>
              <a:rPr lang="cs-CZ" sz="2400" dirty="0" smtClean="0"/>
              <a:t>) zanechávají digitální stopy, </a:t>
            </a:r>
            <a:br>
              <a:rPr lang="cs-CZ" sz="2400" dirty="0" smtClean="0"/>
            </a:br>
            <a:r>
              <a:rPr lang="cs-CZ" sz="2400" dirty="0" smtClean="0"/>
              <a:t>b</a:t>
            </a:r>
            <a:r>
              <a:rPr lang="cs-CZ" sz="2400" dirty="0" smtClean="0"/>
              <a:t>) velmi jednoduše u nich lze aplikovat takzvaný systém veřejné kontroly.</a:t>
            </a:r>
            <a:endParaRPr lang="cs-CZ" sz="2800" dirty="0" smtClean="0"/>
          </a:p>
          <a:p>
            <a:pPr lvl="0">
              <a:spcBef>
                <a:spcPct val="0"/>
              </a:spcBef>
              <a:defRPr/>
            </a:pPr>
            <a:endParaRPr lang="cs-CZ" sz="2800" b="1" dirty="0" smtClean="0"/>
          </a:p>
        </p:txBody>
      </p:sp>
      <p:pic>
        <p:nvPicPr>
          <p:cNvPr id="5122" name="Picture 2"/>
          <p:cNvPicPr>
            <a:picLocks noChangeAspect="1" noChangeArrowheads="1"/>
          </p:cNvPicPr>
          <p:nvPr/>
        </p:nvPicPr>
        <p:blipFill>
          <a:blip r:embed="rId3" cstate="print"/>
          <a:srcRect/>
          <a:stretch>
            <a:fillRect/>
          </a:stretch>
        </p:blipFill>
        <p:spPr bwMode="auto">
          <a:xfrm>
            <a:off x="7668344" y="764704"/>
            <a:ext cx="1368152" cy="136815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1205</Words>
  <Application>Microsoft Office PowerPoint</Application>
  <PresentationFormat>Předvádění na obrazovce (4:3)</PresentationFormat>
  <Paragraphs>178</Paragraphs>
  <Slides>33</Slides>
  <Notes>0</Notes>
  <HiddenSlides>0</HiddenSlides>
  <MMClips>0</MMClips>
  <ScaleCrop>false</ScaleCrop>
  <HeadingPairs>
    <vt:vector size="4" baseType="variant">
      <vt:variant>
        <vt:lpstr>Motiv</vt:lpstr>
      </vt:variant>
      <vt:variant>
        <vt:i4>1</vt:i4>
      </vt:variant>
      <vt:variant>
        <vt:lpstr>Nadpisy snímků</vt:lpstr>
      </vt:variant>
      <vt:variant>
        <vt:i4>33</vt:i4>
      </vt:variant>
    </vt:vector>
  </HeadingPairs>
  <TitlesOfParts>
    <vt:vector size="34" baseType="lpstr">
      <vt:lpstr>Motiv sady Office</vt:lpstr>
      <vt:lpstr>Práce s elektronickými dokumenty a jejich dlouhodobé ukládání</vt:lpstr>
      <vt:lpstr>Plán školení:   1. Úvodní informace 2. Dokumenty a jejich vlastnosti 3. Legislativní změny týkající se dokumentů 4. Základní formáty 5. Konverze, převod a jiná konverze 6. Závěrečná rekapitulace + test? 7. Online služby ???</vt:lpstr>
      <vt:lpstr>Snímek 3</vt:lpstr>
      <vt:lpstr>Snímek 4</vt:lpstr>
      <vt:lpstr>Snímek 5</vt:lpstr>
      <vt:lpstr>Snímek 6</vt:lpstr>
      <vt:lpstr>Snímek 7</vt:lpstr>
      <vt:lpstr>Snímek 8</vt:lpstr>
      <vt:lpstr>Snímek 9</vt:lpstr>
      <vt:lpstr>Snímek 10</vt:lpstr>
      <vt:lpstr>Snímek 11</vt:lpstr>
      <vt:lpstr>Snímek 12</vt:lpstr>
      <vt:lpstr>Snímek 13</vt:lpstr>
      <vt:lpstr>Snímek 14</vt:lpstr>
      <vt:lpstr>Snímek 15</vt:lpstr>
      <vt:lpstr>Snímek 16</vt:lpstr>
      <vt:lpstr>Snímek 17</vt:lpstr>
      <vt:lpstr>Snímek 18</vt:lpstr>
      <vt:lpstr>Snímek 19</vt:lpstr>
      <vt:lpstr>Snímek 20</vt:lpstr>
      <vt:lpstr>Snímek 21</vt:lpstr>
      <vt:lpstr>Snímek 22</vt:lpstr>
      <vt:lpstr>Snímek 23</vt:lpstr>
      <vt:lpstr>Snímek 24</vt:lpstr>
      <vt:lpstr>Snímek 25</vt:lpstr>
      <vt:lpstr>Snímek 26</vt:lpstr>
      <vt:lpstr>Snímek 27</vt:lpstr>
      <vt:lpstr>Snímek 28</vt:lpstr>
      <vt:lpstr>Snímek 29</vt:lpstr>
      <vt:lpstr>Snímek 30</vt:lpstr>
      <vt:lpstr>Snímek 31</vt:lpstr>
      <vt:lpstr>Snímek 32</vt:lpstr>
      <vt:lpstr>Snímek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Plán 1. dne školení:   1. Úvodní test PC znalostí 2. Základní předpoklady práce s PC na MěÚ 3. Práce se složkami, soubory, zástupci 4. Práce s internetem 5. Práce s emailem (MS Outlook) 6. Závěrečná rekapitulace + test</dc:title>
  <dc:creator>sevcik</dc:creator>
  <cp:lastModifiedBy>Ševčík Pavel</cp:lastModifiedBy>
  <cp:revision>21</cp:revision>
  <dcterms:created xsi:type="dcterms:W3CDTF">2010-01-31T14:18:53Z</dcterms:created>
  <dcterms:modified xsi:type="dcterms:W3CDTF">2010-09-29T11:35:36Z</dcterms:modified>
</cp:coreProperties>
</file>